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8"/>
  </p:notesMasterIdLst>
  <p:sldIdLst>
    <p:sldId id="371" r:id="rId2"/>
    <p:sldId id="299" r:id="rId3"/>
    <p:sldId id="300" r:id="rId4"/>
    <p:sldId id="582" r:id="rId5"/>
    <p:sldId id="427" r:id="rId6"/>
    <p:sldId id="570" r:id="rId7"/>
    <p:sldId id="571" r:id="rId8"/>
    <p:sldId id="572" r:id="rId9"/>
    <p:sldId id="431" r:id="rId10"/>
    <p:sldId id="573" r:id="rId11"/>
    <p:sldId id="433" r:id="rId12"/>
    <p:sldId id="574" r:id="rId13"/>
    <p:sldId id="575" r:id="rId14"/>
    <p:sldId id="576" r:id="rId15"/>
    <p:sldId id="577" r:id="rId16"/>
    <p:sldId id="438" r:id="rId17"/>
    <p:sldId id="578" r:id="rId18"/>
    <p:sldId id="579" r:id="rId19"/>
    <p:sldId id="580" r:id="rId20"/>
    <p:sldId id="581" r:id="rId21"/>
    <p:sldId id="559" r:id="rId22"/>
    <p:sldId id="568" r:id="rId23"/>
    <p:sldId id="562" r:id="rId24"/>
    <p:sldId id="563" r:id="rId25"/>
    <p:sldId id="565" r:id="rId26"/>
    <p:sldId id="544" r:id="rId27"/>
    <p:sldId id="546" r:id="rId28"/>
    <p:sldId id="547" r:id="rId29"/>
    <p:sldId id="548" r:id="rId30"/>
    <p:sldId id="550" r:id="rId31"/>
    <p:sldId id="551" r:id="rId32"/>
    <p:sldId id="354" r:id="rId33"/>
    <p:sldId id="355" r:id="rId34"/>
    <p:sldId id="361" r:id="rId35"/>
    <p:sldId id="360" r:id="rId36"/>
    <p:sldId id="356" r:id="rId37"/>
    <p:sldId id="359" r:id="rId38"/>
    <p:sldId id="553" r:id="rId39"/>
    <p:sldId id="555" r:id="rId40"/>
    <p:sldId id="353" r:id="rId41"/>
    <p:sldId id="536" r:id="rId42"/>
    <p:sldId id="374" r:id="rId43"/>
    <p:sldId id="539" r:id="rId44"/>
    <p:sldId id="377" r:id="rId45"/>
    <p:sldId id="378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2" r:id="rId58"/>
    <p:sldId id="393" r:id="rId59"/>
    <p:sldId id="396" r:id="rId60"/>
    <p:sldId id="458" r:id="rId61"/>
    <p:sldId id="460" r:id="rId62"/>
    <p:sldId id="461" r:id="rId63"/>
    <p:sldId id="362" r:id="rId64"/>
    <p:sldId id="534" r:id="rId65"/>
    <p:sldId id="363" r:id="rId66"/>
    <p:sldId id="364" r:id="rId67"/>
    <p:sldId id="365" r:id="rId68"/>
    <p:sldId id="370" r:id="rId69"/>
    <p:sldId id="375" r:id="rId70"/>
    <p:sldId id="366" r:id="rId71"/>
    <p:sldId id="367" r:id="rId72"/>
    <p:sldId id="369" r:id="rId73"/>
    <p:sldId id="376" r:id="rId74"/>
    <p:sldId id="358" r:id="rId75"/>
    <p:sldId id="368" r:id="rId76"/>
    <p:sldId id="535" r:id="rId77"/>
    <p:sldId id="517" r:id="rId78"/>
    <p:sldId id="518" r:id="rId79"/>
    <p:sldId id="443" r:id="rId80"/>
    <p:sldId id="444" r:id="rId81"/>
    <p:sldId id="325" r:id="rId82"/>
    <p:sldId id="446" r:id="rId83"/>
    <p:sldId id="447" r:id="rId84"/>
    <p:sldId id="448" r:id="rId85"/>
    <p:sldId id="449" r:id="rId86"/>
    <p:sldId id="450" r:id="rId87"/>
    <p:sldId id="451" r:id="rId88"/>
    <p:sldId id="452" r:id="rId89"/>
    <p:sldId id="453" r:id="rId90"/>
    <p:sldId id="454" r:id="rId91"/>
    <p:sldId id="455" r:id="rId92"/>
    <p:sldId id="456" r:id="rId93"/>
    <p:sldId id="436" r:id="rId94"/>
    <p:sldId id="435" r:id="rId95"/>
    <p:sldId id="401" r:id="rId96"/>
    <p:sldId id="403" r:id="rId97"/>
    <p:sldId id="404" r:id="rId98"/>
    <p:sldId id="405" r:id="rId99"/>
    <p:sldId id="410" r:id="rId100"/>
    <p:sldId id="437" r:id="rId101"/>
    <p:sldId id="439" r:id="rId102"/>
    <p:sldId id="440" r:id="rId103"/>
    <p:sldId id="441" r:id="rId104"/>
    <p:sldId id="442" r:id="rId105"/>
    <p:sldId id="372" r:id="rId106"/>
    <p:sldId id="412" r:id="rId107"/>
    <p:sldId id="413" r:id="rId108"/>
    <p:sldId id="414" r:id="rId109"/>
    <p:sldId id="415" r:id="rId110"/>
    <p:sldId id="416" r:id="rId111"/>
    <p:sldId id="417" r:id="rId112"/>
    <p:sldId id="421" r:id="rId113"/>
    <p:sldId id="422" r:id="rId114"/>
    <p:sldId id="423" r:id="rId115"/>
    <p:sldId id="424" r:id="rId116"/>
    <p:sldId id="425" r:id="rId117"/>
    <p:sldId id="426" r:id="rId118"/>
    <p:sldId id="428" r:id="rId119"/>
    <p:sldId id="429" r:id="rId120"/>
    <p:sldId id="430" r:id="rId121"/>
    <p:sldId id="432" r:id="rId122"/>
    <p:sldId id="434" r:id="rId123"/>
    <p:sldId id="569" r:id="rId124"/>
    <p:sldId id="274" r:id="rId125"/>
    <p:sldId id="298" r:id="rId126"/>
    <p:sldId id="400" r:id="rId1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Sprint</a:t>
            </a:r>
            <a:r>
              <a:rPr lang="en-US" baseline="0" dirty="0"/>
              <a:t> Burn-Down</a:t>
            </a:r>
            <a:r>
              <a:rPr lang="en-US" dirty="0"/>
              <a:t>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25400" cap="sq">
                <a:solidFill>
                  <a:schemeClr val="accent2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27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13-4511-932F-FD688F3C6C4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  <a:headEnd w="lg" len="lg"/>
              <a:tailEnd w="lg" len="lg"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27</c:v>
                </c:pt>
                <c:pt idx="1">
                  <c:v>26</c:v>
                </c:pt>
                <c:pt idx="2">
                  <c:v>24</c:v>
                </c:pt>
                <c:pt idx="3">
                  <c:v>23</c:v>
                </c:pt>
                <c:pt idx="4">
                  <c:v>20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  <c:pt idx="8">
                  <c:v>13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13-4511-932F-FD688F3C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337183"/>
        <c:axId val="738446095"/>
      </c:lineChart>
      <c:catAx>
        <c:axId val="814337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446095"/>
        <c:crosses val="autoZero"/>
        <c:auto val="1"/>
        <c:lblAlgn val="ctr"/>
        <c:lblOffset val="100"/>
        <c:noMultiLvlLbl val="0"/>
      </c:catAx>
      <c:valAx>
        <c:axId val="73844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Story Points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33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Sprint</a:t>
            </a:r>
            <a:r>
              <a:rPr lang="en-US" baseline="0" dirty="0"/>
              <a:t> Burn-Down</a:t>
            </a:r>
            <a:r>
              <a:rPr lang="en-US" dirty="0"/>
              <a:t>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25400" cap="sq">
                <a:solidFill>
                  <a:schemeClr val="accent2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27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13-4511-932F-FD688F3C6C4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  <a:headEnd w="lg" len="lg"/>
              <a:tailEnd w="lg" len="lg"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27</c:v>
                </c:pt>
                <c:pt idx="1">
                  <c:v>26</c:v>
                </c:pt>
                <c:pt idx="2">
                  <c:v>24</c:v>
                </c:pt>
                <c:pt idx="3">
                  <c:v>23</c:v>
                </c:pt>
                <c:pt idx="4">
                  <c:v>20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  <c:pt idx="8">
                  <c:v>13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13-4511-932F-FD688F3C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337183"/>
        <c:axId val="738446095"/>
      </c:lineChart>
      <c:catAx>
        <c:axId val="814337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446095"/>
        <c:crosses val="autoZero"/>
        <c:auto val="1"/>
        <c:lblAlgn val="ctr"/>
        <c:lblOffset val="100"/>
        <c:noMultiLvlLbl val="0"/>
      </c:catAx>
      <c:valAx>
        <c:axId val="73844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Story Points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33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5DFA7-DD62-42CE-9637-C9249B2CD82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6E8B27-BE64-4E9D-BE3C-4564B51C2B13}">
      <dgm:prSet phldrT="[Text]" custT="1"/>
      <dgm:spPr/>
      <dgm:t>
        <a:bodyPr/>
        <a:lstStyle/>
        <a:p>
          <a:r>
            <a:rPr lang="en-US" sz="2800" dirty="0"/>
            <a:t>Working Directory</a:t>
          </a:r>
        </a:p>
      </dgm:t>
    </dgm:pt>
    <dgm:pt modelId="{0BBEA49C-C6DD-4539-A3FE-0A9D7AA6628F}" type="parTrans" cxnId="{7E776CFD-4500-4E09-8560-41738AD745A2}">
      <dgm:prSet/>
      <dgm:spPr/>
      <dgm:t>
        <a:bodyPr/>
        <a:lstStyle/>
        <a:p>
          <a:endParaRPr lang="en-US" sz="1600"/>
        </a:p>
      </dgm:t>
    </dgm:pt>
    <dgm:pt modelId="{A6B18193-055A-41C6-BD14-677B1FBA3F6C}" type="sibTrans" cxnId="{7E776CFD-4500-4E09-8560-41738AD745A2}">
      <dgm:prSet custT="1"/>
      <dgm:spPr>
        <a:ln w="57150">
          <a:solidFill>
            <a:schemeClr val="accent2"/>
          </a:solidFill>
        </a:ln>
      </dgm:spPr>
      <dgm:t>
        <a:bodyPr/>
        <a:lstStyle/>
        <a:p>
          <a:endParaRPr lang="en-US" sz="400"/>
        </a:p>
      </dgm:t>
    </dgm:pt>
    <dgm:pt modelId="{C6B767B3-5F89-44CD-88F3-BB767944FF16}">
      <dgm:prSet phldrT="[Text]" custT="1"/>
      <dgm:spPr/>
      <dgm:t>
        <a:bodyPr/>
        <a:lstStyle/>
        <a:p>
          <a:r>
            <a:rPr lang="en-US" sz="2800" dirty="0"/>
            <a:t>Staging (Index)</a:t>
          </a:r>
        </a:p>
      </dgm:t>
    </dgm:pt>
    <dgm:pt modelId="{23CA036A-1EEC-497B-8847-B1D73B07D52A}" type="parTrans" cxnId="{C360ED8D-EDE7-43E6-BCF2-E2FB9D578D82}">
      <dgm:prSet/>
      <dgm:spPr/>
      <dgm:t>
        <a:bodyPr/>
        <a:lstStyle/>
        <a:p>
          <a:endParaRPr lang="en-US" sz="1600"/>
        </a:p>
      </dgm:t>
    </dgm:pt>
    <dgm:pt modelId="{5AD111E7-2E75-4D5E-B1EA-A892C187832E}" type="sibTrans" cxnId="{C360ED8D-EDE7-43E6-BCF2-E2FB9D578D82}">
      <dgm:prSet custT="1"/>
      <dgm:spPr>
        <a:ln w="57150">
          <a:solidFill>
            <a:schemeClr val="accent3"/>
          </a:solidFill>
        </a:ln>
      </dgm:spPr>
      <dgm:t>
        <a:bodyPr/>
        <a:lstStyle/>
        <a:p>
          <a:endParaRPr lang="en-US" sz="400"/>
        </a:p>
      </dgm:t>
    </dgm:pt>
    <dgm:pt modelId="{474705A9-3AE1-4779-B60C-23B95EFD9675}">
      <dgm:prSet phldrT="[Text]" custT="1"/>
      <dgm:spPr/>
      <dgm:t>
        <a:bodyPr/>
        <a:lstStyle/>
        <a:p>
          <a:r>
            <a:rPr lang="en-US" sz="2800" dirty="0"/>
            <a:t>Local Repository</a:t>
          </a:r>
        </a:p>
      </dgm:t>
    </dgm:pt>
    <dgm:pt modelId="{91029F2C-66F8-4F9E-8CF0-717FCE104C2B}" type="parTrans" cxnId="{A672A3C9-3889-4DC3-97AD-0DA8C818297E}">
      <dgm:prSet/>
      <dgm:spPr/>
      <dgm:t>
        <a:bodyPr/>
        <a:lstStyle/>
        <a:p>
          <a:endParaRPr lang="en-US" sz="1600"/>
        </a:p>
      </dgm:t>
    </dgm:pt>
    <dgm:pt modelId="{A6AE0EB0-0E29-4AAA-8CFD-FC46E7E2B78D}" type="sibTrans" cxnId="{A672A3C9-3889-4DC3-97AD-0DA8C818297E}">
      <dgm:prSet custT="1"/>
      <dgm:spPr>
        <a:ln w="57150">
          <a:solidFill>
            <a:schemeClr val="accent4"/>
          </a:solidFill>
        </a:ln>
      </dgm:spPr>
      <dgm:t>
        <a:bodyPr/>
        <a:lstStyle/>
        <a:p>
          <a:endParaRPr lang="en-US" sz="400"/>
        </a:p>
      </dgm:t>
    </dgm:pt>
    <dgm:pt modelId="{D7CC7BE8-2BFE-4973-8DBE-9EDBF5ED625F}">
      <dgm:prSet phldrT="[Text]" custT="1"/>
      <dgm:spPr/>
      <dgm:t>
        <a:bodyPr/>
        <a:lstStyle/>
        <a:p>
          <a:r>
            <a:rPr lang="en-US" sz="2800" dirty="0"/>
            <a:t>Remote Repository</a:t>
          </a:r>
        </a:p>
      </dgm:t>
    </dgm:pt>
    <dgm:pt modelId="{DE6FF164-9A30-43DF-A75F-0ABA5A9A7A6C}" type="parTrans" cxnId="{C38FE0C9-FD81-481B-84A0-FE3E8A68D602}">
      <dgm:prSet/>
      <dgm:spPr/>
      <dgm:t>
        <a:bodyPr/>
        <a:lstStyle/>
        <a:p>
          <a:endParaRPr lang="en-US" sz="1600"/>
        </a:p>
      </dgm:t>
    </dgm:pt>
    <dgm:pt modelId="{0FA5DCD3-8148-4004-9377-E723D0A1040F}" type="sibTrans" cxnId="{C38FE0C9-FD81-481B-84A0-FE3E8A68D602}">
      <dgm:prSet/>
      <dgm:spPr/>
      <dgm:t>
        <a:bodyPr/>
        <a:lstStyle/>
        <a:p>
          <a:endParaRPr lang="en-US" sz="1600"/>
        </a:p>
      </dgm:t>
    </dgm:pt>
    <dgm:pt modelId="{64441932-3AB9-4981-802B-54F3773978F9}" type="pres">
      <dgm:prSet presAssocID="{A435DFA7-DD62-42CE-9637-C9249B2CD825}" presName="Name0" presStyleCnt="0">
        <dgm:presLayoutVars>
          <dgm:dir/>
          <dgm:resizeHandles val="exact"/>
        </dgm:presLayoutVars>
      </dgm:prSet>
      <dgm:spPr/>
    </dgm:pt>
    <dgm:pt modelId="{C8D27ED7-74C4-4D13-A530-44558129D92F}" type="pres">
      <dgm:prSet presAssocID="{726E8B27-BE64-4E9D-BE3C-4564B51C2B13}" presName="node" presStyleLbl="node1" presStyleIdx="0" presStyleCnt="4">
        <dgm:presLayoutVars>
          <dgm:bulletEnabled val="1"/>
        </dgm:presLayoutVars>
      </dgm:prSet>
      <dgm:spPr/>
    </dgm:pt>
    <dgm:pt modelId="{1A2E2276-9ADF-4579-AB0F-2B88C2CF1573}" type="pres">
      <dgm:prSet presAssocID="{A6B18193-055A-41C6-BD14-677B1FBA3F6C}" presName="sibTrans" presStyleLbl="sibTrans2D1" presStyleIdx="0" presStyleCnt="3" custLinFactNeighborY="-66590"/>
      <dgm:spPr/>
    </dgm:pt>
    <dgm:pt modelId="{D2DA1716-BE06-4F6A-ABAB-38C390B85799}" type="pres">
      <dgm:prSet presAssocID="{A6B18193-055A-41C6-BD14-677B1FBA3F6C}" presName="connectorText" presStyleLbl="sibTrans2D1" presStyleIdx="0" presStyleCnt="3"/>
      <dgm:spPr/>
    </dgm:pt>
    <dgm:pt modelId="{990A8140-E430-495E-B270-573AE7CFE50F}" type="pres">
      <dgm:prSet presAssocID="{C6B767B3-5F89-44CD-88F3-BB767944FF16}" presName="node" presStyleLbl="node1" presStyleIdx="1" presStyleCnt="4">
        <dgm:presLayoutVars>
          <dgm:bulletEnabled val="1"/>
        </dgm:presLayoutVars>
      </dgm:prSet>
      <dgm:spPr/>
    </dgm:pt>
    <dgm:pt modelId="{F842D92F-81B1-4064-8DD8-68785B3EAD55}" type="pres">
      <dgm:prSet presAssocID="{5AD111E7-2E75-4D5E-B1EA-A892C187832E}" presName="sibTrans" presStyleLbl="sibTrans2D1" presStyleIdx="1" presStyleCnt="3"/>
      <dgm:spPr/>
    </dgm:pt>
    <dgm:pt modelId="{B7CCF58B-72DC-425D-8259-94186E411244}" type="pres">
      <dgm:prSet presAssocID="{5AD111E7-2E75-4D5E-B1EA-A892C187832E}" presName="connectorText" presStyleLbl="sibTrans2D1" presStyleIdx="1" presStyleCnt="3"/>
      <dgm:spPr/>
    </dgm:pt>
    <dgm:pt modelId="{B93E6BF2-868E-43F2-BFC2-C2C79DF5DFDF}" type="pres">
      <dgm:prSet presAssocID="{474705A9-3AE1-4779-B60C-23B95EFD9675}" presName="node" presStyleLbl="node1" presStyleIdx="2" presStyleCnt="4">
        <dgm:presLayoutVars>
          <dgm:bulletEnabled val="1"/>
        </dgm:presLayoutVars>
      </dgm:prSet>
      <dgm:spPr/>
    </dgm:pt>
    <dgm:pt modelId="{51541415-08E4-4031-A4EF-62B45A96640F}" type="pres">
      <dgm:prSet presAssocID="{A6AE0EB0-0E29-4AAA-8CFD-FC46E7E2B78D}" presName="sibTrans" presStyleLbl="sibTrans2D1" presStyleIdx="2" presStyleCnt="3" custLinFactNeighborY="-66590"/>
      <dgm:spPr/>
    </dgm:pt>
    <dgm:pt modelId="{43E8C3B6-11C0-4DFC-8062-6FBEC0051174}" type="pres">
      <dgm:prSet presAssocID="{A6AE0EB0-0E29-4AAA-8CFD-FC46E7E2B78D}" presName="connectorText" presStyleLbl="sibTrans2D1" presStyleIdx="2" presStyleCnt="3"/>
      <dgm:spPr/>
    </dgm:pt>
    <dgm:pt modelId="{A55D5664-3AA4-4879-8FD0-42E83111208F}" type="pres">
      <dgm:prSet presAssocID="{D7CC7BE8-2BFE-4973-8DBE-9EDBF5ED625F}" presName="node" presStyleLbl="node1" presStyleIdx="3" presStyleCnt="4">
        <dgm:presLayoutVars>
          <dgm:bulletEnabled val="1"/>
        </dgm:presLayoutVars>
      </dgm:prSet>
      <dgm:spPr/>
    </dgm:pt>
  </dgm:ptLst>
  <dgm:cxnLst>
    <dgm:cxn modelId="{36127F02-6D7E-4AE5-8011-B92B9ED06450}" type="presOf" srcId="{A6AE0EB0-0E29-4AAA-8CFD-FC46E7E2B78D}" destId="{51541415-08E4-4031-A4EF-62B45A96640F}" srcOrd="0" destOrd="0" presId="urn:microsoft.com/office/officeart/2005/8/layout/process1"/>
    <dgm:cxn modelId="{A0877203-B9A2-4C8F-803A-19B4C7BBB6F3}" type="presOf" srcId="{5AD111E7-2E75-4D5E-B1EA-A892C187832E}" destId="{B7CCF58B-72DC-425D-8259-94186E411244}" srcOrd="1" destOrd="0" presId="urn:microsoft.com/office/officeart/2005/8/layout/process1"/>
    <dgm:cxn modelId="{2DC94B11-4DA7-44DE-A57D-BA5E5378A4F7}" type="presOf" srcId="{A6B18193-055A-41C6-BD14-677B1FBA3F6C}" destId="{1A2E2276-9ADF-4579-AB0F-2B88C2CF1573}" srcOrd="0" destOrd="0" presId="urn:microsoft.com/office/officeart/2005/8/layout/process1"/>
    <dgm:cxn modelId="{75A08112-558E-4F41-AF19-CE8032B30458}" type="presOf" srcId="{D7CC7BE8-2BFE-4973-8DBE-9EDBF5ED625F}" destId="{A55D5664-3AA4-4879-8FD0-42E83111208F}" srcOrd="0" destOrd="0" presId="urn:microsoft.com/office/officeart/2005/8/layout/process1"/>
    <dgm:cxn modelId="{DC007334-E9D8-4ACB-8FDA-1FB53F086982}" type="presOf" srcId="{A6AE0EB0-0E29-4AAA-8CFD-FC46E7E2B78D}" destId="{43E8C3B6-11C0-4DFC-8062-6FBEC0051174}" srcOrd="1" destOrd="0" presId="urn:microsoft.com/office/officeart/2005/8/layout/process1"/>
    <dgm:cxn modelId="{220DBA6C-CF55-47B4-9F1C-B20F74D52159}" type="presOf" srcId="{726E8B27-BE64-4E9D-BE3C-4564B51C2B13}" destId="{C8D27ED7-74C4-4D13-A530-44558129D92F}" srcOrd="0" destOrd="0" presId="urn:microsoft.com/office/officeart/2005/8/layout/process1"/>
    <dgm:cxn modelId="{A2368686-EA1E-4F50-8B53-C73EC7917BF1}" type="presOf" srcId="{A435DFA7-DD62-42CE-9637-C9249B2CD825}" destId="{64441932-3AB9-4981-802B-54F3773978F9}" srcOrd="0" destOrd="0" presId="urn:microsoft.com/office/officeart/2005/8/layout/process1"/>
    <dgm:cxn modelId="{C360ED8D-EDE7-43E6-BCF2-E2FB9D578D82}" srcId="{A435DFA7-DD62-42CE-9637-C9249B2CD825}" destId="{C6B767B3-5F89-44CD-88F3-BB767944FF16}" srcOrd="1" destOrd="0" parTransId="{23CA036A-1EEC-497B-8847-B1D73B07D52A}" sibTransId="{5AD111E7-2E75-4D5E-B1EA-A892C187832E}"/>
    <dgm:cxn modelId="{931707C6-13F9-45F1-933E-072A411A3724}" type="presOf" srcId="{474705A9-3AE1-4779-B60C-23B95EFD9675}" destId="{B93E6BF2-868E-43F2-BFC2-C2C79DF5DFDF}" srcOrd="0" destOrd="0" presId="urn:microsoft.com/office/officeart/2005/8/layout/process1"/>
    <dgm:cxn modelId="{A672A3C9-3889-4DC3-97AD-0DA8C818297E}" srcId="{A435DFA7-DD62-42CE-9637-C9249B2CD825}" destId="{474705A9-3AE1-4779-B60C-23B95EFD9675}" srcOrd="2" destOrd="0" parTransId="{91029F2C-66F8-4F9E-8CF0-717FCE104C2B}" sibTransId="{A6AE0EB0-0E29-4AAA-8CFD-FC46E7E2B78D}"/>
    <dgm:cxn modelId="{C38FE0C9-FD81-481B-84A0-FE3E8A68D602}" srcId="{A435DFA7-DD62-42CE-9637-C9249B2CD825}" destId="{D7CC7BE8-2BFE-4973-8DBE-9EDBF5ED625F}" srcOrd="3" destOrd="0" parTransId="{DE6FF164-9A30-43DF-A75F-0ABA5A9A7A6C}" sibTransId="{0FA5DCD3-8148-4004-9377-E723D0A1040F}"/>
    <dgm:cxn modelId="{7F61CEDA-33AA-447E-BE4C-9590EACBE06F}" type="presOf" srcId="{A6B18193-055A-41C6-BD14-677B1FBA3F6C}" destId="{D2DA1716-BE06-4F6A-ABAB-38C390B85799}" srcOrd="1" destOrd="0" presId="urn:microsoft.com/office/officeart/2005/8/layout/process1"/>
    <dgm:cxn modelId="{E341DCDB-6DCE-4F2E-A409-FB4295E40088}" type="presOf" srcId="{C6B767B3-5F89-44CD-88F3-BB767944FF16}" destId="{990A8140-E430-495E-B270-573AE7CFE50F}" srcOrd="0" destOrd="0" presId="urn:microsoft.com/office/officeart/2005/8/layout/process1"/>
    <dgm:cxn modelId="{D103CEFC-8ABA-4BD9-B4DD-F0A3992B929C}" type="presOf" srcId="{5AD111E7-2E75-4D5E-B1EA-A892C187832E}" destId="{F842D92F-81B1-4064-8DD8-68785B3EAD55}" srcOrd="0" destOrd="0" presId="urn:microsoft.com/office/officeart/2005/8/layout/process1"/>
    <dgm:cxn modelId="{7E776CFD-4500-4E09-8560-41738AD745A2}" srcId="{A435DFA7-DD62-42CE-9637-C9249B2CD825}" destId="{726E8B27-BE64-4E9D-BE3C-4564B51C2B13}" srcOrd="0" destOrd="0" parTransId="{0BBEA49C-C6DD-4539-A3FE-0A9D7AA6628F}" sibTransId="{A6B18193-055A-41C6-BD14-677B1FBA3F6C}"/>
    <dgm:cxn modelId="{225A16CB-BA64-44E9-A240-829416E06107}" type="presParOf" srcId="{64441932-3AB9-4981-802B-54F3773978F9}" destId="{C8D27ED7-74C4-4D13-A530-44558129D92F}" srcOrd="0" destOrd="0" presId="urn:microsoft.com/office/officeart/2005/8/layout/process1"/>
    <dgm:cxn modelId="{8C259E6A-0883-4E82-A9E7-FBF3E7F5F2B5}" type="presParOf" srcId="{64441932-3AB9-4981-802B-54F3773978F9}" destId="{1A2E2276-9ADF-4579-AB0F-2B88C2CF1573}" srcOrd="1" destOrd="0" presId="urn:microsoft.com/office/officeart/2005/8/layout/process1"/>
    <dgm:cxn modelId="{1668301C-0A39-4C4D-B892-D50E936F1DA0}" type="presParOf" srcId="{1A2E2276-9ADF-4579-AB0F-2B88C2CF1573}" destId="{D2DA1716-BE06-4F6A-ABAB-38C390B85799}" srcOrd="0" destOrd="0" presId="urn:microsoft.com/office/officeart/2005/8/layout/process1"/>
    <dgm:cxn modelId="{080ACD43-CA2F-4E1B-95D2-9FDBD99AF4BA}" type="presParOf" srcId="{64441932-3AB9-4981-802B-54F3773978F9}" destId="{990A8140-E430-495E-B270-573AE7CFE50F}" srcOrd="2" destOrd="0" presId="urn:microsoft.com/office/officeart/2005/8/layout/process1"/>
    <dgm:cxn modelId="{DB53F4DD-C505-40E8-A2A9-D1939121C2CD}" type="presParOf" srcId="{64441932-3AB9-4981-802B-54F3773978F9}" destId="{F842D92F-81B1-4064-8DD8-68785B3EAD55}" srcOrd="3" destOrd="0" presId="urn:microsoft.com/office/officeart/2005/8/layout/process1"/>
    <dgm:cxn modelId="{F5AF830E-D342-457D-A714-0312A695E51C}" type="presParOf" srcId="{F842D92F-81B1-4064-8DD8-68785B3EAD55}" destId="{B7CCF58B-72DC-425D-8259-94186E411244}" srcOrd="0" destOrd="0" presId="urn:microsoft.com/office/officeart/2005/8/layout/process1"/>
    <dgm:cxn modelId="{AF056D2E-4334-4246-91A9-6708450B22FD}" type="presParOf" srcId="{64441932-3AB9-4981-802B-54F3773978F9}" destId="{B93E6BF2-868E-43F2-BFC2-C2C79DF5DFDF}" srcOrd="4" destOrd="0" presId="urn:microsoft.com/office/officeart/2005/8/layout/process1"/>
    <dgm:cxn modelId="{0E1E373A-6F66-4E38-B23D-7DF437D3F3BE}" type="presParOf" srcId="{64441932-3AB9-4981-802B-54F3773978F9}" destId="{51541415-08E4-4031-A4EF-62B45A96640F}" srcOrd="5" destOrd="0" presId="urn:microsoft.com/office/officeart/2005/8/layout/process1"/>
    <dgm:cxn modelId="{16240B36-B7EF-4378-9B9D-EE6FB0681546}" type="presParOf" srcId="{51541415-08E4-4031-A4EF-62B45A96640F}" destId="{43E8C3B6-11C0-4DFC-8062-6FBEC0051174}" srcOrd="0" destOrd="0" presId="urn:microsoft.com/office/officeart/2005/8/layout/process1"/>
    <dgm:cxn modelId="{D2EC2BC7-1F1A-4B0D-9DEF-1F6D3FDF31D5}" type="presParOf" srcId="{64441932-3AB9-4981-802B-54F3773978F9}" destId="{A55D5664-3AA4-4879-8FD0-42E83111208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7ED7-74C4-4D13-A530-44558129D92F}">
      <dsp:nvSpPr>
        <dsp:cNvPr id="0" name=""/>
        <dsp:cNvSpPr/>
      </dsp:nvSpPr>
      <dsp:spPr>
        <a:xfrm>
          <a:off x="5123" y="280479"/>
          <a:ext cx="2240067" cy="1344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Working Directory</a:t>
          </a:r>
        </a:p>
      </dsp:txBody>
      <dsp:txXfrm>
        <a:off x="44489" y="319845"/>
        <a:ext cx="2161335" cy="1265308"/>
      </dsp:txXfrm>
    </dsp:sp>
    <dsp:sp modelId="{1A2E2276-9ADF-4579-AB0F-2B88C2CF1573}">
      <dsp:nvSpPr>
        <dsp:cNvPr id="0" name=""/>
        <dsp:cNvSpPr/>
      </dsp:nvSpPr>
      <dsp:spPr>
        <a:xfrm>
          <a:off x="2469198" y="304799"/>
          <a:ext cx="474894" cy="55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469198" y="415906"/>
        <a:ext cx="332426" cy="333322"/>
      </dsp:txXfrm>
    </dsp:sp>
    <dsp:sp modelId="{990A8140-E430-495E-B270-573AE7CFE50F}">
      <dsp:nvSpPr>
        <dsp:cNvPr id="0" name=""/>
        <dsp:cNvSpPr/>
      </dsp:nvSpPr>
      <dsp:spPr>
        <a:xfrm>
          <a:off x="3141218" y="280479"/>
          <a:ext cx="2240067" cy="13440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Staging (Index)</a:t>
          </a:r>
        </a:p>
      </dsp:txBody>
      <dsp:txXfrm>
        <a:off x="3180584" y="319845"/>
        <a:ext cx="2161335" cy="1265308"/>
      </dsp:txXfrm>
    </dsp:sp>
    <dsp:sp modelId="{F842D92F-81B1-4064-8DD8-68785B3EAD55}">
      <dsp:nvSpPr>
        <dsp:cNvPr id="0" name=""/>
        <dsp:cNvSpPr/>
      </dsp:nvSpPr>
      <dsp:spPr>
        <a:xfrm>
          <a:off x="5605293" y="674731"/>
          <a:ext cx="474894" cy="55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5605293" y="785838"/>
        <a:ext cx="332426" cy="333322"/>
      </dsp:txXfrm>
    </dsp:sp>
    <dsp:sp modelId="{B93E6BF2-868E-43F2-BFC2-C2C79DF5DFDF}">
      <dsp:nvSpPr>
        <dsp:cNvPr id="0" name=""/>
        <dsp:cNvSpPr/>
      </dsp:nvSpPr>
      <dsp:spPr>
        <a:xfrm>
          <a:off x="6277313" y="280479"/>
          <a:ext cx="2240067" cy="13440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Local Repository</a:t>
          </a:r>
        </a:p>
      </dsp:txBody>
      <dsp:txXfrm>
        <a:off x="6316679" y="319845"/>
        <a:ext cx="2161335" cy="1265308"/>
      </dsp:txXfrm>
    </dsp:sp>
    <dsp:sp modelId="{51541415-08E4-4031-A4EF-62B45A96640F}">
      <dsp:nvSpPr>
        <dsp:cNvPr id="0" name=""/>
        <dsp:cNvSpPr/>
      </dsp:nvSpPr>
      <dsp:spPr>
        <a:xfrm>
          <a:off x="8741388" y="304799"/>
          <a:ext cx="474894" cy="55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8741388" y="415906"/>
        <a:ext cx="332426" cy="333322"/>
      </dsp:txXfrm>
    </dsp:sp>
    <dsp:sp modelId="{A55D5664-3AA4-4879-8FD0-42E83111208F}">
      <dsp:nvSpPr>
        <dsp:cNvPr id="0" name=""/>
        <dsp:cNvSpPr/>
      </dsp:nvSpPr>
      <dsp:spPr>
        <a:xfrm>
          <a:off x="9413408" y="280479"/>
          <a:ext cx="2240067" cy="13440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Remote Repository</a:t>
          </a:r>
        </a:p>
      </dsp:txBody>
      <dsp:txXfrm>
        <a:off x="9452774" y="319845"/>
        <a:ext cx="2161335" cy="1265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2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xkcd.com/844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se_case_restaurant_model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mons.wikimedia.org/wiki/File:CheckEmail.svg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ml-diagrams.org/state-machine-diagrams.html#behavioral-state-machine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P-UML-Generalization-20060325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3100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4 -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F8EA-7109-4098-989B-8A787279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backlog refinement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E7A5-72AA-4B4A-A4E3-A5CF1992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Refining</a:t>
            </a:r>
            <a:r>
              <a:rPr lang="en-US" dirty="0"/>
              <a:t> or </a:t>
            </a:r>
            <a:r>
              <a:rPr lang="en-US" b="1" dirty="0"/>
              <a:t>grooming</a:t>
            </a:r>
            <a:r>
              <a:rPr lang="en-US" dirty="0"/>
              <a:t> the product backlog means:</a:t>
            </a:r>
          </a:p>
          <a:p>
            <a:pPr lvl="1"/>
            <a:r>
              <a:rPr lang="en-US" dirty="0"/>
              <a:t>Adding, removing, or modifying PBIs</a:t>
            </a:r>
          </a:p>
          <a:p>
            <a:pPr lvl="1"/>
            <a:r>
              <a:rPr lang="en-US" dirty="0"/>
              <a:t>Making PBIs nearing the top of the product backlog more detailed</a:t>
            </a:r>
          </a:p>
          <a:p>
            <a:pPr lvl="1"/>
            <a:r>
              <a:rPr lang="en-US" dirty="0"/>
              <a:t>Re-estimating and re-prioritizing PBIs</a:t>
            </a:r>
          </a:p>
          <a:p>
            <a:pPr lvl="1"/>
            <a:r>
              <a:rPr lang="en-US" dirty="0"/>
              <a:t>Adding acceptance criteria to PBIs</a:t>
            </a:r>
          </a:p>
          <a:p>
            <a:r>
              <a:rPr lang="en-US" dirty="0"/>
              <a:t>Refinement happens during sprint review</a:t>
            </a:r>
          </a:p>
          <a:p>
            <a:r>
              <a:rPr lang="en-US" dirty="0"/>
              <a:t>It should happen at least once during a sprint to make sure there are enough </a:t>
            </a:r>
            <a:r>
              <a:rPr lang="en-US" dirty="0" err="1"/>
              <a:t>sprintable</a:t>
            </a:r>
            <a:r>
              <a:rPr lang="en-US" dirty="0"/>
              <a:t> stories for the next sprint</a:t>
            </a:r>
          </a:p>
          <a:p>
            <a:r>
              <a:rPr lang="en-US" dirty="0"/>
              <a:t>A PO can use a spreadsheet to manage the product backlog, but there are also specialized tools</a:t>
            </a:r>
          </a:p>
        </p:txBody>
      </p:sp>
    </p:spTree>
    <p:extLst>
      <p:ext uri="{BB962C8B-B14F-4D97-AF65-F5344CB8AC3E}">
        <p14:creationId xmlns:p14="http://schemas.microsoft.com/office/powerpoint/2010/main" val="7953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0811-29A2-4791-A39E-1B0EDC31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manifesto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687A4-CCE9-467F-B543-03286D6C8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i="1" dirty="0"/>
              <a:t>We are uncovering better ways of developing software by doing it and helping others do it. Through this work we have come to value:</a:t>
            </a:r>
          </a:p>
          <a:p>
            <a:r>
              <a:rPr lang="en-US" b="1" i="1" dirty="0"/>
              <a:t>Individuals and interactions</a:t>
            </a:r>
            <a:r>
              <a:rPr lang="en-US" i="1" dirty="0"/>
              <a:t> over processes and tools</a:t>
            </a:r>
          </a:p>
          <a:p>
            <a:r>
              <a:rPr lang="en-US" b="1" i="1" dirty="0"/>
              <a:t>Working software</a:t>
            </a:r>
            <a:r>
              <a:rPr lang="en-US" i="1" dirty="0"/>
              <a:t> over comprehensive documentation</a:t>
            </a:r>
          </a:p>
          <a:p>
            <a:r>
              <a:rPr lang="en-US" b="1" i="1" dirty="0"/>
              <a:t>Customer collaboration</a:t>
            </a:r>
            <a:r>
              <a:rPr lang="en-US" i="1" dirty="0"/>
              <a:t> over contract negotiation</a:t>
            </a:r>
          </a:p>
          <a:p>
            <a:r>
              <a:rPr lang="en-US" b="1" i="1" dirty="0"/>
              <a:t>Responding to change</a:t>
            </a:r>
            <a:r>
              <a:rPr lang="en-US" i="1" dirty="0"/>
              <a:t> over following a plan</a:t>
            </a:r>
          </a:p>
          <a:p>
            <a:pPr marL="118872" indent="0">
              <a:buNone/>
            </a:pPr>
            <a:r>
              <a:rPr lang="en-US" i="1" dirty="0"/>
              <a:t>That is, while there is value in the items on the right, we value the items on the left more.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80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0D6C-152A-4A00-8283-169A4B5D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A557A-BE9B-48D0-AB5E-0AC2E7063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ideas caught on, spawning specific methods such as Extreme Programming, the Crystal Method, Dynamic System Development Method, and Scrum</a:t>
            </a:r>
          </a:p>
          <a:p>
            <a:r>
              <a:rPr lang="en-US" dirty="0"/>
              <a:t>These methods all have the following characteristics:</a:t>
            </a:r>
          </a:p>
          <a:p>
            <a:pPr lvl="1"/>
            <a:r>
              <a:rPr lang="en-US" dirty="0"/>
              <a:t>Incremental process with increments ranging from a week to a few months</a:t>
            </a:r>
          </a:p>
          <a:p>
            <a:pPr lvl="1"/>
            <a:r>
              <a:rPr lang="en-US" dirty="0"/>
              <a:t>Customers are closely and continuously involved in the product</a:t>
            </a:r>
          </a:p>
          <a:p>
            <a:pPr lvl="1"/>
            <a:r>
              <a:rPr lang="en-US" dirty="0"/>
              <a:t>Lightweight process minimizing documentation and management tasks</a:t>
            </a:r>
          </a:p>
          <a:p>
            <a:pPr lvl="1"/>
            <a:r>
              <a:rPr lang="en-US" dirty="0"/>
              <a:t>Test driven, using automated test suites to avoid the problems of frequent code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20E0-6BE7-485B-B0C1-A2E86E20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2106-ABE7-44D1-99D8-5A5B95DCA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4876800" cy="4625609"/>
          </a:xfrm>
        </p:spPr>
        <p:txBody>
          <a:bodyPr/>
          <a:lstStyle/>
          <a:p>
            <a:r>
              <a:rPr lang="en-US" dirty="0"/>
              <a:t>Agile processes are similar, following a lifecycle much like the one on the right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46C8B5-4D57-4286-8E19-62EE9057B240}"/>
              </a:ext>
            </a:extLst>
          </p:cNvPr>
          <p:cNvSpPr/>
          <p:nvPr/>
        </p:nvSpPr>
        <p:spPr>
          <a:xfrm>
            <a:off x="8153400" y="12954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Refine Specifications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F7A2B-5686-4C40-A51F-0410224C84B4}"/>
              </a:ext>
            </a:extLst>
          </p:cNvPr>
          <p:cNvSpPr/>
          <p:nvPr/>
        </p:nvSpPr>
        <p:spPr>
          <a:xfrm>
            <a:off x="6400800" y="6096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  <a:p>
            <a:pPr algn="ctr"/>
            <a:r>
              <a:rPr lang="en-US" sz="1400" dirty="0"/>
              <a:t>Vision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573146-F2A2-41EF-B02A-3AD2177D370C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620000" y="838200"/>
            <a:ext cx="1277567" cy="136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79CAEDEC-629B-46EE-AFE5-8A66C9C3268B}"/>
              </a:ext>
            </a:extLst>
          </p:cNvPr>
          <p:cNvSpPr/>
          <p:nvPr/>
        </p:nvSpPr>
        <p:spPr>
          <a:xfrm>
            <a:off x="8897567" y="699418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6EEFBB-68AD-4B82-96C1-402EDDBF938B}"/>
              </a:ext>
            </a:extLst>
          </p:cNvPr>
          <p:cNvSpPr/>
          <p:nvPr/>
        </p:nvSpPr>
        <p:spPr>
          <a:xfrm>
            <a:off x="8470621" y="32766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Deliverable Product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26593E-D1CA-496F-A822-686DF702AB29}"/>
              </a:ext>
            </a:extLst>
          </p:cNvPr>
          <p:cNvSpPr/>
          <p:nvPr/>
        </p:nvSpPr>
        <p:spPr>
          <a:xfrm>
            <a:off x="8149854" y="22098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Create Increment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495FD7-6CE3-402F-A5E8-E92E2163AB3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049967" y="1004218"/>
            <a:ext cx="0" cy="2911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E9342F-6F96-43B5-BF2F-9AA298CB6E5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080221" y="3733800"/>
            <a:ext cx="0" cy="394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04ECE-CDD2-4373-AA2C-EC71A22224D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9080221" y="2833685"/>
            <a:ext cx="0" cy="44291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F41B55-D627-4754-B27C-44AF8A462A2B}"/>
              </a:ext>
            </a:extLst>
          </p:cNvPr>
          <p:cNvCxnSpPr>
            <a:cxnSpLocks/>
          </p:cNvCxnSpPr>
          <p:nvPr/>
        </p:nvCxnSpPr>
        <p:spPr>
          <a:xfrm>
            <a:off x="9067800" y="4752971"/>
            <a:ext cx="0" cy="3524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1CBF42-847C-4B02-B35B-C0154081F726}"/>
              </a:ext>
            </a:extLst>
          </p:cNvPr>
          <p:cNvSpPr txBox="1"/>
          <p:nvPr/>
        </p:nvSpPr>
        <p:spPr>
          <a:xfrm>
            <a:off x="7570508" y="6281388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Released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EC3F96-6990-4C78-9266-1D316DAF6CE1}"/>
              </a:ext>
            </a:extLst>
          </p:cNvPr>
          <p:cNvSpPr/>
          <p:nvPr/>
        </p:nvSpPr>
        <p:spPr>
          <a:xfrm>
            <a:off x="8153400" y="51054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Improve Process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04D7F79-0FFE-4CA9-8C34-01A94F468FA1}"/>
              </a:ext>
            </a:extLst>
          </p:cNvPr>
          <p:cNvSpPr/>
          <p:nvPr/>
        </p:nvSpPr>
        <p:spPr>
          <a:xfrm>
            <a:off x="8149854" y="41148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Evaluate Increment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1B0723-0D8F-444D-B8BE-0AFC90313073}"/>
              </a:ext>
            </a:extLst>
          </p:cNvPr>
          <p:cNvCxnSpPr>
            <a:cxnSpLocks/>
            <a:stCxn id="37" idx="1"/>
            <a:endCxn id="34" idx="3"/>
          </p:cNvCxnSpPr>
          <p:nvPr/>
        </p:nvCxnSpPr>
        <p:spPr>
          <a:xfrm flipH="1" flipV="1">
            <a:off x="7673873" y="6248400"/>
            <a:ext cx="1223693" cy="427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40825CA-8832-44A3-9146-3EE392394240}"/>
              </a:ext>
            </a:extLst>
          </p:cNvPr>
          <p:cNvSpPr/>
          <p:nvPr/>
        </p:nvSpPr>
        <p:spPr>
          <a:xfrm>
            <a:off x="6454673" y="60198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Realization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711C89C2-26B7-4223-9812-E1E68F45949D}"/>
              </a:ext>
            </a:extLst>
          </p:cNvPr>
          <p:cNvSpPr/>
          <p:nvPr/>
        </p:nvSpPr>
        <p:spPr>
          <a:xfrm>
            <a:off x="8897566" y="6100270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4F5DCC-934E-4608-951E-C56326E72F70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9049966" y="5743571"/>
            <a:ext cx="0" cy="3566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B9C471-4442-487B-A3B7-0FBAFD259EA6}"/>
              </a:ext>
            </a:extLst>
          </p:cNvPr>
          <p:cNvCxnSpPr>
            <a:cxnSpLocks/>
          </p:cNvCxnSpPr>
          <p:nvPr/>
        </p:nvCxnSpPr>
        <p:spPr>
          <a:xfrm>
            <a:off x="9067800" y="1913759"/>
            <a:ext cx="0" cy="29604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DC46A36F-99D1-4FB3-8949-51A085149DFF}"/>
              </a:ext>
            </a:extLst>
          </p:cNvPr>
          <p:cNvCxnSpPr>
            <a:cxnSpLocks/>
            <a:stCxn id="37" idx="3"/>
            <a:endCxn id="7" idx="0"/>
          </p:cNvCxnSpPr>
          <p:nvPr/>
        </p:nvCxnSpPr>
        <p:spPr>
          <a:xfrm flipH="1" flipV="1">
            <a:off x="9049967" y="699418"/>
            <a:ext cx="152399" cy="5553252"/>
          </a:xfrm>
          <a:prstGeom prst="bentConnector4">
            <a:avLst>
              <a:gd name="adj1" fmla="val -1168613"/>
              <a:gd name="adj2" fmla="val 107372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F1A9AFE-A2B1-45FC-9DD6-29BB35FA2AC0}"/>
              </a:ext>
            </a:extLst>
          </p:cNvPr>
          <p:cNvSpPr txBox="1"/>
          <p:nvPr/>
        </p:nvSpPr>
        <p:spPr>
          <a:xfrm>
            <a:off x="9067800" y="6289281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Not Released</a:t>
            </a:r>
          </a:p>
        </p:txBody>
      </p:sp>
    </p:spTree>
    <p:extLst>
      <p:ext uri="{BB962C8B-B14F-4D97-AF65-F5344CB8AC3E}">
        <p14:creationId xmlns:p14="http://schemas.microsoft.com/office/powerpoint/2010/main" val="15384271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143D-DA27-42EB-BD8E-42A91134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790C-1B6A-46CD-AF92-E2EE94236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specifications can change without destroying all the work that's been done</a:t>
            </a:r>
          </a:p>
          <a:p>
            <a:r>
              <a:rPr lang="en-US" dirty="0"/>
              <a:t>Customers get a software product quickly</a:t>
            </a:r>
          </a:p>
          <a:p>
            <a:pPr lvl="1"/>
            <a:r>
              <a:rPr lang="en-US" dirty="0"/>
              <a:t>With new versions coming frequently</a:t>
            </a:r>
          </a:p>
          <a:p>
            <a:r>
              <a:rPr lang="en-US" dirty="0"/>
              <a:t>Bad projects can be canceled early</a:t>
            </a:r>
          </a:p>
          <a:p>
            <a:r>
              <a:rPr lang="en-US" dirty="0"/>
              <a:t>Time is saved because of lightweight requirements for documentation and management</a:t>
            </a:r>
          </a:p>
          <a:p>
            <a:r>
              <a:rPr lang="en-US" dirty="0"/>
              <a:t>Duplication of effort is usually reduced</a:t>
            </a:r>
          </a:p>
        </p:txBody>
      </p:sp>
    </p:spTree>
    <p:extLst>
      <p:ext uri="{BB962C8B-B14F-4D97-AF65-F5344CB8AC3E}">
        <p14:creationId xmlns:p14="http://schemas.microsoft.com/office/powerpoint/2010/main" val="4185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B6F6-0A9A-4E19-A0F1-FC5271F8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2778-A9DD-4B06-93BD-0D590154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Customers have to be involved constantly, but most customers don't want to spend their time giving feedback</a:t>
            </a:r>
          </a:p>
          <a:p>
            <a:r>
              <a:rPr lang="en-US" dirty="0"/>
              <a:t>Continuous refinement of a product can lead to a bad design through an evolution of ideas that seemed like a good idea at the time</a:t>
            </a:r>
          </a:p>
          <a:p>
            <a:r>
              <a:rPr lang="en-US" dirty="0"/>
              <a:t>For large projects, it's hard to coordinate many teams on a product that is evolving unpredictably without documentation</a:t>
            </a:r>
          </a:p>
          <a:p>
            <a:r>
              <a:rPr lang="en-US" dirty="0"/>
              <a:t>It's hard to predict the outcomes of agile methods</a:t>
            </a:r>
          </a:p>
        </p:txBody>
      </p:sp>
    </p:spTree>
    <p:extLst>
      <p:ext uri="{BB962C8B-B14F-4D97-AF65-F5344CB8AC3E}">
        <p14:creationId xmlns:p14="http://schemas.microsoft.com/office/powerpoint/2010/main" val="15579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0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E74B-9897-4686-AE33-0D2D5897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6E336-E75A-41A9-921C-CC29E7035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192"/>
            <a:ext cx="5099303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Like other workflows, Scrum can be modeled with an activity diagram showing familiar steps</a:t>
            </a:r>
          </a:p>
          <a:p>
            <a:r>
              <a:rPr lang="en-US" dirty="0"/>
              <a:t>Everything is built around a cycle called a </a:t>
            </a:r>
            <a:r>
              <a:rPr lang="en-US" b="1" dirty="0"/>
              <a:t>sprint</a:t>
            </a:r>
          </a:p>
          <a:p>
            <a:r>
              <a:rPr lang="en-US" dirty="0"/>
              <a:t>Because sprints repeat, the process is iterative</a:t>
            </a:r>
          </a:p>
          <a:p>
            <a:r>
              <a:rPr lang="en-US" dirty="0"/>
              <a:t>Because each sprint produces a shippable product, the process is incremental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E3DD5A8-A4EE-4FAE-B8CB-EDB8AC3CD121}"/>
              </a:ext>
            </a:extLst>
          </p:cNvPr>
          <p:cNvSpPr/>
          <p:nvPr/>
        </p:nvSpPr>
        <p:spPr>
          <a:xfrm>
            <a:off x="8055820" y="152400"/>
            <a:ext cx="1800225" cy="457200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Create Product Backlog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BC543-0406-45DF-AFFB-BF1AB49EE9B3}"/>
              </a:ext>
            </a:extLst>
          </p:cNvPr>
          <p:cNvSpPr/>
          <p:nvPr/>
        </p:nvSpPr>
        <p:spPr>
          <a:xfrm>
            <a:off x="6324600" y="156449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  <a:p>
            <a:pPr algn="ctr"/>
            <a:r>
              <a:rPr lang="en-US" sz="1400" dirty="0"/>
              <a:t>Vision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CC3D5D-10A3-478C-884F-4BDB7142171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543800" y="385049"/>
            <a:ext cx="4854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126BE60-97F4-4953-A3BE-83501ADB5C4D}"/>
              </a:ext>
            </a:extLst>
          </p:cNvPr>
          <p:cNvSpPr/>
          <p:nvPr/>
        </p:nvSpPr>
        <p:spPr>
          <a:xfrm>
            <a:off x="8364165" y="842249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 Backlog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E289C9-9C69-4541-ADEF-5FBB834A9135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8973765" y="551067"/>
            <a:ext cx="2" cy="2911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C24A2B-9912-4A58-A731-4E3D618B5E04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8991600" y="4960919"/>
            <a:ext cx="0" cy="1404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3C67A-165B-451D-8A48-A397EC8610E9}"/>
              </a:ext>
            </a:extLst>
          </p:cNvPr>
          <p:cNvSpPr/>
          <p:nvPr/>
        </p:nvSpPr>
        <p:spPr>
          <a:xfrm>
            <a:off x="10192967" y="3882203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Shippable 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28CC3F-E9F9-4519-9DE6-341E35C88D6E}"/>
              </a:ext>
            </a:extLst>
          </p:cNvPr>
          <p:cNvSpPr/>
          <p:nvPr/>
        </p:nvSpPr>
        <p:spPr>
          <a:xfrm>
            <a:off x="8364165" y="2594797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Sprint Backlog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4D2E9C-2700-4357-995E-2D6AED3C44C4}"/>
              </a:ext>
            </a:extLst>
          </p:cNvPr>
          <p:cNvSpPr/>
          <p:nvPr/>
        </p:nvSpPr>
        <p:spPr>
          <a:xfrm>
            <a:off x="8073653" y="4491803"/>
            <a:ext cx="1800225" cy="457200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Sprint Review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A0A4D92-CC3F-44F7-AE82-883E132CA82B}"/>
              </a:ext>
            </a:extLst>
          </p:cNvPr>
          <p:cNvCxnSpPr>
            <a:cxnSpLocks/>
            <a:stCxn id="75" idx="1"/>
            <a:endCxn id="42" idx="1"/>
          </p:cNvCxnSpPr>
          <p:nvPr/>
        </p:nvCxnSpPr>
        <p:spPr>
          <a:xfrm rot="10800000">
            <a:off x="8821363" y="1634872"/>
            <a:ext cx="12700" cy="4918328"/>
          </a:xfrm>
          <a:prstGeom prst="bentConnector3">
            <a:avLst>
              <a:gd name="adj1" fmla="val 1837674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B5D0B4-C1F9-4461-87C3-12B66454BE6F}"/>
              </a:ext>
            </a:extLst>
          </p:cNvPr>
          <p:cNvCxnSpPr>
            <a:cxnSpLocks/>
            <a:stCxn id="8" idx="2"/>
            <a:endCxn id="42" idx="0"/>
          </p:cNvCxnSpPr>
          <p:nvPr/>
        </p:nvCxnSpPr>
        <p:spPr>
          <a:xfrm flipH="1">
            <a:off x="8973763" y="1299449"/>
            <a:ext cx="2" cy="18302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669A57-FAEF-4E30-8D4B-C0F40F9B5AE4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8973765" y="2383254"/>
            <a:ext cx="2" cy="21154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C00A2A-4A51-46CA-9B49-F1C851AA368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973765" y="3051997"/>
            <a:ext cx="0" cy="14840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F462783-BD52-4E45-9D1F-795FE682A70A}"/>
              </a:ext>
            </a:extLst>
          </p:cNvPr>
          <p:cNvSpPr/>
          <p:nvPr/>
        </p:nvSpPr>
        <p:spPr>
          <a:xfrm>
            <a:off x="8073654" y="3200400"/>
            <a:ext cx="1800225" cy="457200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Sprint Execution</a:t>
            </a:r>
          </a:p>
        </p:txBody>
      </p:sp>
      <p:sp>
        <p:nvSpPr>
          <p:cNvPr id="42" name="Flowchart: Decision 41">
            <a:extLst>
              <a:ext uri="{FF2B5EF4-FFF2-40B4-BE49-F238E27FC236}">
                <a16:creationId xmlns:a16="http://schemas.microsoft.com/office/drawing/2014/main" id="{A7A08FD3-E636-4C92-BF44-06C50388426C}"/>
              </a:ext>
            </a:extLst>
          </p:cNvPr>
          <p:cNvSpPr/>
          <p:nvPr/>
        </p:nvSpPr>
        <p:spPr>
          <a:xfrm>
            <a:off x="8821363" y="1482472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B116FEE-BD63-49E7-AD5B-BB8D05D665DC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8973763" y="1787272"/>
            <a:ext cx="0" cy="1700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4420A6F-8620-4764-ACCB-DA20D522E924}"/>
              </a:ext>
            </a:extLst>
          </p:cNvPr>
          <p:cNvSpPr/>
          <p:nvPr/>
        </p:nvSpPr>
        <p:spPr>
          <a:xfrm>
            <a:off x="8367595" y="3882203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 Backlog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9180E9C1-89D2-4644-AAF6-45146457760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873878" y="3429000"/>
            <a:ext cx="928689" cy="453203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CB2FFD7-5F64-46A9-B9C2-0F743E42A566}"/>
              </a:ext>
            </a:extLst>
          </p:cNvPr>
          <p:cNvSpPr/>
          <p:nvPr/>
        </p:nvSpPr>
        <p:spPr>
          <a:xfrm>
            <a:off x="6775708" y="3882203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Sprint Backlog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F8F5AA3-E375-4E55-B522-27D615997FB2}"/>
              </a:ext>
            </a:extLst>
          </p:cNvPr>
          <p:cNvSpPr/>
          <p:nvPr/>
        </p:nvSpPr>
        <p:spPr>
          <a:xfrm>
            <a:off x="8096465" y="5711003"/>
            <a:ext cx="1800225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Sprint Retrospective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39153D7-FEF9-4985-B802-C6421896DFCC}"/>
              </a:ext>
            </a:extLst>
          </p:cNvPr>
          <p:cNvSpPr/>
          <p:nvPr/>
        </p:nvSpPr>
        <p:spPr>
          <a:xfrm>
            <a:off x="8382000" y="5101403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 Backlog</a:t>
            </a:r>
          </a:p>
        </p:txBody>
      </p:sp>
      <p:sp>
        <p:nvSpPr>
          <p:cNvPr id="75" name="Flowchart: Decision 74">
            <a:extLst>
              <a:ext uri="{FF2B5EF4-FFF2-40B4-BE49-F238E27FC236}">
                <a16:creationId xmlns:a16="http://schemas.microsoft.com/office/drawing/2014/main" id="{523B001E-6D9F-4BE7-A380-DA79DEF5073B}"/>
              </a:ext>
            </a:extLst>
          </p:cNvPr>
          <p:cNvSpPr/>
          <p:nvPr/>
        </p:nvSpPr>
        <p:spPr>
          <a:xfrm>
            <a:off x="8821363" y="6400800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8E155B0-F4F5-4C3D-B9AD-1315997ECD37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8973763" y="3657600"/>
            <a:ext cx="3432" cy="224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AC88828-94D3-43E7-9C01-212DE9DEF1ED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8973763" y="4339403"/>
            <a:ext cx="3432" cy="16431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FF8339D-44C6-4E67-A3C4-CF2BB797A3CE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8991600" y="5558603"/>
            <a:ext cx="1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D2B836D-C33D-4564-8DF8-11F22AE7E459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8973763" y="6168203"/>
            <a:ext cx="0" cy="23259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19E334-F543-4B70-B7C9-D4CA8F363043}"/>
              </a:ext>
            </a:extLst>
          </p:cNvPr>
          <p:cNvSpPr/>
          <p:nvPr/>
        </p:nvSpPr>
        <p:spPr>
          <a:xfrm>
            <a:off x="8073653" y="1957335"/>
            <a:ext cx="1800225" cy="457200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Sprint Planning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A1ABB04-EBE0-42F9-BF93-7C4FD57CE1D2}"/>
              </a:ext>
            </a:extLst>
          </p:cNvPr>
          <p:cNvCxnSpPr>
            <a:stCxn id="75" idx="3"/>
          </p:cNvCxnSpPr>
          <p:nvPr/>
        </p:nvCxnSpPr>
        <p:spPr>
          <a:xfrm>
            <a:off x="9126163" y="6553200"/>
            <a:ext cx="1676404" cy="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5DAE065A-C3CE-4F23-B24C-32F9F5C570EA}"/>
              </a:ext>
            </a:extLst>
          </p:cNvPr>
          <p:cNvCxnSpPr>
            <a:cxnSpLocks/>
            <a:endCxn id="66" idx="0"/>
          </p:cNvCxnSpPr>
          <p:nvPr/>
        </p:nvCxnSpPr>
        <p:spPr>
          <a:xfrm rot="10800000" flipV="1">
            <a:off x="7385309" y="3432997"/>
            <a:ext cx="688345" cy="449206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A464891D-3CD6-4CA4-8655-5B654E6FE98F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10157865" y="4075701"/>
            <a:ext cx="381000" cy="908404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9AD1F10C-6AD7-4FC5-BC33-5906E2778A44}"/>
              </a:ext>
            </a:extLst>
          </p:cNvPr>
          <p:cNvCxnSpPr>
            <a:cxnSpLocks/>
            <a:stCxn id="66" idx="2"/>
          </p:cNvCxnSpPr>
          <p:nvPr/>
        </p:nvCxnSpPr>
        <p:spPr>
          <a:xfrm rot="16200000" flipH="1">
            <a:off x="6940786" y="4783924"/>
            <a:ext cx="1600200" cy="711157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53B74237-B025-402A-9627-03399C325D83}"/>
              </a:ext>
            </a:extLst>
          </p:cNvPr>
          <p:cNvSpPr txBox="1"/>
          <p:nvPr/>
        </p:nvSpPr>
        <p:spPr>
          <a:xfrm>
            <a:off x="9144000" y="6214646"/>
            <a:ext cx="1541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Project Done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67B743-6F32-4BF2-A2E2-FD705FAC4984}"/>
              </a:ext>
            </a:extLst>
          </p:cNvPr>
          <p:cNvSpPr txBox="1"/>
          <p:nvPr/>
        </p:nvSpPr>
        <p:spPr>
          <a:xfrm>
            <a:off x="6840912" y="6214646"/>
            <a:ext cx="178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Project Not Done</a:t>
            </a:r>
          </a:p>
        </p:txBody>
      </p:sp>
    </p:spTree>
    <p:extLst>
      <p:ext uri="{BB962C8B-B14F-4D97-AF65-F5344CB8AC3E}">
        <p14:creationId xmlns:p14="http://schemas.microsoft.com/office/powerpoint/2010/main" val="42623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E898-84D2-417B-95DD-B60FCB57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DC72-D704-42AD-AE72-EB55123D0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Recall that agile methods are built around a product backlog, containing high-level descriptions of the desired features of the product</a:t>
            </a:r>
          </a:p>
          <a:p>
            <a:pPr lvl="1"/>
            <a:r>
              <a:rPr lang="en-US" dirty="0"/>
              <a:t>Items can be added to or removed from the product backlog at any time</a:t>
            </a:r>
          </a:p>
          <a:p>
            <a:r>
              <a:rPr lang="en-US" dirty="0"/>
              <a:t>Some of the product backlog is chosen for a sprint</a:t>
            </a:r>
          </a:p>
          <a:p>
            <a:pPr lvl="1"/>
            <a:r>
              <a:rPr lang="en-US" dirty="0"/>
              <a:t>Making the </a:t>
            </a:r>
            <a:r>
              <a:rPr lang="en-US" b="1" dirty="0"/>
              <a:t>sprint backlog</a:t>
            </a:r>
          </a:p>
          <a:p>
            <a:r>
              <a:rPr lang="en-US" dirty="0"/>
              <a:t>The sprint backlog is implemented, making a new shippable product</a:t>
            </a:r>
          </a:p>
          <a:p>
            <a:r>
              <a:rPr lang="en-US" dirty="0"/>
              <a:t>A </a:t>
            </a:r>
            <a:r>
              <a:rPr lang="en-US" b="1" dirty="0"/>
              <a:t>sprint review</a:t>
            </a:r>
            <a:r>
              <a:rPr lang="en-US" dirty="0"/>
              <a:t> allows customers to give feedback on the product</a:t>
            </a:r>
          </a:p>
          <a:p>
            <a:r>
              <a:rPr lang="en-US" dirty="0"/>
              <a:t>The </a:t>
            </a:r>
            <a:r>
              <a:rPr lang="en-US" b="1" dirty="0"/>
              <a:t>sprint retrospective</a:t>
            </a:r>
            <a:r>
              <a:rPr lang="en-US" dirty="0"/>
              <a:t> is used to figure out how to do the next sprint better</a:t>
            </a:r>
          </a:p>
        </p:txBody>
      </p:sp>
    </p:spTree>
    <p:extLst>
      <p:ext uri="{BB962C8B-B14F-4D97-AF65-F5344CB8AC3E}">
        <p14:creationId xmlns:p14="http://schemas.microsoft.com/office/powerpoint/2010/main" val="39568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3793-B2D3-46F2-BEBE-C7A25ADF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860D-1D58-4EEC-B09F-83139EAB3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Product owner (PO)</a:t>
            </a:r>
          </a:p>
          <a:p>
            <a:pPr lvl="1"/>
            <a:r>
              <a:rPr lang="en-US" dirty="0"/>
              <a:t>Responsible for what's in the product</a:t>
            </a:r>
          </a:p>
          <a:p>
            <a:pPr lvl="1"/>
            <a:r>
              <a:rPr lang="en-US" dirty="0"/>
              <a:t>Customer representative to the other developers</a:t>
            </a:r>
          </a:p>
          <a:p>
            <a:pPr lvl="1"/>
            <a:r>
              <a:rPr lang="en-US" dirty="0"/>
              <a:t>Updates the product backlog</a:t>
            </a:r>
          </a:p>
          <a:p>
            <a:r>
              <a:rPr lang="en-US" b="1" dirty="0"/>
              <a:t>Scrum master (SM)</a:t>
            </a:r>
          </a:p>
          <a:p>
            <a:pPr lvl="1"/>
            <a:r>
              <a:rPr lang="en-US" dirty="0"/>
              <a:t>Guides the team through the Scrum process</a:t>
            </a:r>
          </a:p>
          <a:p>
            <a:pPr lvl="1"/>
            <a:r>
              <a:rPr lang="en-US" dirty="0"/>
              <a:t>Facilitator and coach</a:t>
            </a:r>
          </a:p>
          <a:p>
            <a:pPr lvl="1"/>
            <a:r>
              <a:rPr lang="en-US" dirty="0"/>
              <a:t>Protects the team from outside interference</a:t>
            </a:r>
          </a:p>
          <a:p>
            <a:r>
              <a:rPr lang="en-US" b="1" dirty="0"/>
              <a:t>Team members</a:t>
            </a:r>
          </a:p>
          <a:p>
            <a:pPr lvl="1"/>
            <a:r>
              <a:rPr lang="en-US" dirty="0"/>
              <a:t>People who decide how to build the project and build it</a:t>
            </a:r>
          </a:p>
          <a:p>
            <a:pPr lvl="1"/>
            <a:r>
              <a:rPr lang="en-US" dirty="0"/>
              <a:t>Typically, everyone works on everything</a:t>
            </a:r>
          </a:p>
        </p:txBody>
      </p:sp>
    </p:spTree>
    <p:extLst>
      <p:ext uri="{BB962C8B-B14F-4D97-AF65-F5344CB8AC3E}">
        <p14:creationId xmlns:p14="http://schemas.microsoft.com/office/powerpoint/2010/main" val="10240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303A-4A2C-4195-8A4C-108B8041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A055-9375-4184-B365-94645F13F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Product backlog</a:t>
            </a:r>
          </a:p>
          <a:p>
            <a:pPr lvl="1"/>
            <a:r>
              <a:rPr lang="en-US" dirty="0"/>
              <a:t>A prioritized list of product features that haven't been implemented yet</a:t>
            </a:r>
          </a:p>
          <a:p>
            <a:pPr lvl="1"/>
            <a:r>
              <a:rPr lang="en-US" b="1" dirty="0"/>
              <a:t>Product backlog items (PBIs)</a:t>
            </a:r>
            <a:r>
              <a:rPr lang="en-US" dirty="0"/>
              <a:t> are the elements of this list</a:t>
            </a:r>
          </a:p>
          <a:p>
            <a:pPr lvl="1"/>
            <a:r>
              <a:rPr lang="en-US" dirty="0"/>
              <a:t>Priorities are based on business value</a:t>
            </a:r>
          </a:p>
          <a:p>
            <a:r>
              <a:rPr lang="en-US" b="1" dirty="0"/>
              <a:t>Sprint backlog</a:t>
            </a:r>
          </a:p>
          <a:p>
            <a:pPr lvl="1"/>
            <a:r>
              <a:rPr lang="en-US" dirty="0"/>
              <a:t>Subset of PBIs</a:t>
            </a:r>
          </a:p>
          <a:p>
            <a:pPr lvl="1"/>
            <a:r>
              <a:rPr lang="en-US" dirty="0"/>
              <a:t>Tasks needed to complete them</a:t>
            </a:r>
          </a:p>
          <a:p>
            <a:pPr lvl="1"/>
            <a:r>
              <a:rPr lang="en-US" dirty="0"/>
              <a:t>Estimates of effort needed for each one</a:t>
            </a:r>
          </a:p>
          <a:p>
            <a:r>
              <a:rPr lang="en-US" b="1" dirty="0"/>
              <a:t>Potentially shippable increment (PSI)</a:t>
            </a:r>
          </a:p>
          <a:p>
            <a:pPr lvl="1"/>
            <a:r>
              <a:rPr lang="en-US" dirty="0"/>
              <a:t>Product that could be shipped to the customer (though maybe without all the desired features)</a:t>
            </a:r>
          </a:p>
          <a:p>
            <a:pPr lvl="1"/>
            <a:r>
              <a:rPr lang="en-US" dirty="0"/>
              <a:t>A PBI on the sprint backlog that wasn't finished goes back into the product backlog</a:t>
            </a:r>
          </a:p>
        </p:txBody>
      </p:sp>
    </p:spTree>
    <p:extLst>
      <p:ext uri="{BB962C8B-B14F-4D97-AF65-F5344CB8AC3E}">
        <p14:creationId xmlns:p14="http://schemas.microsoft.com/office/powerpoint/2010/main" val="28230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48EA-7565-48A0-AAC3-E47157CC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work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2F5A-32E7-4380-B59E-0443BA87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pieces of information are needed: The size of the job and the speed of the team</a:t>
            </a:r>
          </a:p>
          <a:p>
            <a:r>
              <a:rPr lang="en-US" dirty="0"/>
              <a:t>PBIs are estimated by </a:t>
            </a:r>
            <a:r>
              <a:rPr lang="en-US" b="1" dirty="0"/>
              <a:t>story points</a:t>
            </a:r>
            <a:r>
              <a:rPr lang="en-US" dirty="0"/>
              <a:t> or </a:t>
            </a:r>
            <a:r>
              <a:rPr lang="en-US" b="1" dirty="0"/>
              <a:t>ideal hours</a:t>
            </a:r>
          </a:p>
          <a:p>
            <a:r>
              <a:rPr lang="en-US" dirty="0"/>
              <a:t>One or two story points is supposed to be how much effort the smallest stories take</a:t>
            </a:r>
          </a:p>
          <a:p>
            <a:pPr lvl="1"/>
            <a:r>
              <a:rPr lang="en-US" dirty="0"/>
              <a:t>Bigger stories are estimated relative to that size</a:t>
            </a:r>
          </a:p>
          <a:p>
            <a:r>
              <a:rPr lang="en-US" dirty="0"/>
              <a:t>An ideal hour or a person hour is the amount an </a:t>
            </a:r>
            <a:r>
              <a:rPr lang="en-US"/>
              <a:t>average developer </a:t>
            </a:r>
            <a:r>
              <a:rPr lang="en-US" dirty="0"/>
              <a:t>can accomplish in one uninterrupted hour of work</a:t>
            </a:r>
          </a:p>
          <a:p>
            <a:r>
              <a:rPr lang="en-US" dirty="0"/>
              <a:t>Story points are more commonly used, since they're easier to estimate</a:t>
            </a:r>
          </a:p>
        </p:txBody>
      </p:sp>
    </p:spTree>
    <p:extLst>
      <p:ext uri="{BB962C8B-B14F-4D97-AF65-F5344CB8AC3E}">
        <p14:creationId xmlns:p14="http://schemas.microsoft.com/office/powerpoint/2010/main" val="9142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3E1D-6E7C-4E6F-ACE3-FA99D379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F29C-B930-4DFA-B1F3-66B8A366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Product backlog creation</a:t>
            </a:r>
          </a:p>
          <a:p>
            <a:pPr lvl="1"/>
            <a:r>
              <a:rPr lang="en-US" dirty="0"/>
              <a:t>The PO creates the product backlog for the first time, using customer input</a:t>
            </a:r>
          </a:p>
          <a:p>
            <a:r>
              <a:rPr lang="en-US" b="1" dirty="0"/>
              <a:t>Product backlog refinement</a:t>
            </a:r>
          </a:p>
          <a:p>
            <a:pPr lvl="1"/>
            <a:r>
              <a:rPr lang="en-US" dirty="0"/>
              <a:t>The PO constantly adds and deletes PBIs from the product backlog based on feedback from stakeholders</a:t>
            </a:r>
          </a:p>
          <a:p>
            <a:r>
              <a:rPr lang="en-US" b="1" dirty="0"/>
              <a:t>Sprint planning</a:t>
            </a:r>
          </a:p>
          <a:p>
            <a:pPr lvl="1"/>
            <a:r>
              <a:rPr lang="en-US" dirty="0"/>
              <a:t>The PO, SM, and other team members select PBIs, maybe with a particular sprint goal</a:t>
            </a:r>
          </a:p>
          <a:p>
            <a:pPr lvl="1"/>
            <a:r>
              <a:rPr lang="en-US" dirty="0"/>
              <a:t>PBIs are chosen by priority, taking into account how much can be done by estimating the work for the tasks for a PBI</a:t>
            </a:r>
          </a:p>
          <a:p>
            <a:r>
              <a:rPr lang="en-US" b="1" dirty="0"/>
              <a:t>Sprint execution</a:t>
            </a:r>
          </a:p>
          <a:p>
            <a:pPr lvl="1"/>
            <a:r>
              <a:rPr lang="en-US" dirty="0"/>
              <a:t>Everyone performs the tasks to implement the sprint backlog PBIs</a:t>
            </a:r>
          </a:p>
          <a:p>
            <a:r>
              <a:rPr lang="en-US" b="1" dirty="0"/>
              <a:t>Sprint review</a:t>
            </a:r>
          </a:p>
          <a:p>
            <a:pPr lvl="1"/>
            <a:r>
              <a:rPr lang="en-US" dirty="0"/>
              <a:t>A product demo where stakeholders discuss what was added and how they feel about it</a:t>
            </a:r>
          </a:p>
          <a:p>
            <a:pPr lvl="1"/>
            <a:r>
              <a:rPr lang="en-US" dirty="0"/>
              <a:t>Goal: improving the product</a:t>
            </a:r>
          </a:p>
          <a:p>
            <a:r>
              <a:rPr lang="en-US" b="1" dirty="0"/>
              <a:t>Sprint retrospective</a:t>
            </a:r>
          </a:p>
          <a:p>
            <a:pPr lvl="1"/>
            <a:r>
              <a:rPr lang="en-US" dirty="0"/>
              <a:t>The team discusses what went well, what didn't, and how the next sprint can be better</a:t>
            </a:r>
          </a:p>
          <a:p>
            <a:pPr lvl="1"/>
            <a:r>
              <a:rPr lang="en-US" dirty="0"/>
              <a:t>Goal: improving the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1E96-FF55-412A-85B8-A6803C22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product backlog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2419A-D27D-4087-91E0-228B47DF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product backlog is a prioritized list of PBIs</a:t>
            </a:r>
          </a:p>
          <a:p>
            <a:r>
              <a:rPr lang="en-US" dirty="0"/>
              <a:t>Each PBI consists of</a:t>
            </a:r>
          </a:p>
          <a:p>
            <a:pPr lvl="1"/>
            <a:r>
              <a:rPr lang="en-US" dirty="0"/>
              <a:t>Specification</a:t>
            </a:r>
          </a:p>
          <a:p>
            <a:pPr lvl="1"/>
            <a:r>
              <a:rPr lang="en-US" dirty="0"/>
              <a:t>Priority</a:t>
            </a:r>
          </a:p>
          <a:p>
            <a:pPr lvl="1"/>
            <a:r>
              <a:rPr lang="en-US" dirty="0"/>
              <a:t>Estimate of effort</a:t>
            </a:r>
          </a:p>
          <a:p>
            <a:pPr lvl="1"/>
            <a:r>
              <a:rPr lang="en-US" dirty="0"/>
              <a:t>Acceptance criteria</a:t>
            </a:r>
          </a:p>
        </p:txBody>
      </p:sp>
    </p:spTree>
    <p:extLst>
      <p:ext uri="{BB962C8B-B14F-4D97-AF65-F5344CB8AC3E}">
        <p14:creationId xmlns:p14="http://schemas.microsoft.com/office/powerpoint/2010/main" val="28439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4CDF-FCE8-43D0-8AEE-16071D78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1D58-3497-43CE-8E04-B09ECA03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the specification of functionality, every PBI should have a priority</a:t>
            </a:r>
          </a:p>
          <a:p>
            <a:r>
              <a:rPr lang="en-US" dirty="0"/>
              <a:t>Priorities express how important the PBI is and can be expressed as a number or a rubric (low, medium, high, critical)</a:t>
            </a:r>
          </a:p>
          <a:p>
            <a:r>
              <a:rPr lang="en-US" dirty="0"/>
              <a:t>The PO sets the priorities based on stakeholder feedback</a:t>
            </a:r>
          </a:p>
          <a:p>
            <a:r>
              <a:rPr lang="en-US" dirty="0"/>
              <a:t>Dependencies also determine priorities:  If X is needed for Y, then the priority of X must be at least as high as Y</a:t>
            </a:r>
          </a:p>
          <a:p>
            <a:r>
              <a:rPr lang="en-US" dirty="0"/>
              <a:t>High-priority PBIs should be small enough to do in a single sprint</a:t>
            </a:r>
          </a:p>
        </p:txBody>
      </p:sp>
    </p:spTree>
    <p:extLst>
      <p:ext uri="{BB962C8B-B14F-4D97-AF65-F5344CB8AC3E}">
        <p14:creationId xmlns:p14="http://schemas.microsoft.com/office/powerpoint/2010/main" val="32587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61BB-C537-47D7-8D76-07A05BBE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effort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A134-F708-4BBB-995B-5EDD72E2D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PBI must have an effort estimate</a:t>
            </a:r>
          </a:p>
          <a:p>
            <a:r>
              <a:rPr lang="en-US" dirty="0"/>
              <a:t>High-priority, </a:t>
            </a:r>
            <a:r>
              <a:rPr lang="en-US" dirty="0" err="1"/>
              <a:t>sprintable</a:t>
            </a:r>
            <a:r>
              <a:rPr lang="en-US" dirty="0"/>
              <a:t> PBIs need precise estimates (such as person-days), to aid in sprint planning</a:t>
            </a:r>
          </a:p>
          <a:p>
            <a:r>
              <a:rPr lang="en-US" dirty="0"/>
              <a:t>Low-priority, abstract PBIs are further from </a:t>
            </a:r>
            <a:r>
              <a:rPr lang="en-US" dirty="0" err="1"/>
              <a:t>sprintable</a:t>
            </a:r>
            <a:r>
              <a:rPr lang="en-US" dirty="0"/>
              <a:t> status and only need rough estimates (small, medium, large, gigantic)</a:t>
            </a:r>
          </a:p>
          <a:p>
            <a:r>
              <a:rPr lang="en-US" dirty="0"/>
              <a:t>As PBIs are refined, their effort estimates need to become more precise</a:t>
            </a:r>
          </a:p>
        </p:txBody>
      </p:sp>
    </p:spTree>
    <p:extLst>
      <p:ext uri="{BB962C8B-B14F-4D97-AF65-F5344CB8AC3E}">
        <p14:creationId xmlns:p14="http://schemas.microsoft.com/office/powerpoint/2010/main" val="18779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2984-ECC5-4F95-B1A7-F77A21F8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acceptance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AB0B-79FA-448E-B878-C43BAA5BA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a PBI is done?</a:t>
            </a:r>
          </a:p>
          <a:p>
            <a:r>
              <a:rPr lang="en-US" dirty="0"/>
              <a:t>Acceptance criteria are checks a user can do to see if a PBI is finished and correct</a:t>
            </a:r>
          </a:p>
          <a:p>
            <a:r>
              <a:rPr lang="en-US" dirty="0"/>
              <a:t>Often, these form a test suite used by developers</a:t>
            </a:r>
          </a:p>
          <a:p>
            <a:r>
              <a:rPr lang="en-US" dirty="0"/>
              <a:t>Following the same pattern of steady refinement, high-priority PBIs should have detailed acceptance criteria</a:t>
            </a:r>
          </a:p>
          <a:p>
            <a:pPr lvl="1"/>
            <a:r>
              <a:rPr lang="en-US" dirty="0"/>
              <a:t>These acceptance criteria might be further refined during the sprint</a:t>
            </a:r>
          </a:p>
        </p:txBody>
      </p:sp>
    </p:spTree>
    <p:extLst>
      <p:ext uri="{BB962C8B-B14F-4D97-AF65-F5344CB8AC3E}">
        <p14:creationId xmlns:p14="http://schemas.microsoft.com/office/powerpoint/2010/main" val="30310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F8EA-7109-4098-989B-8A787279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backlog refinement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E7A5-72AA-4B4A-A4E3-A5CF1992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Refining</a:t>
            </a:r>
            <a:r>
              <a:rPr lang="en-US" dirty="0"/>
              <a:t> or </a:t>
            </a:r>
            <a:r>
              <a:rPr lang="en-US" b="1" dirty="0"/>
              <a:t>grooming</a:t>
            </a:r>
            <a:r>
              <a:rPr lang="en-US" dirty="0"/>
              <a:t> the product backlog means:</a:t>
            </a:r>
          </a:p>
          <a:p>
            <a:pPr lvl="1"/>
            <a:r>
              <a:rPr lang="en-US" dirty="0"/>
              <a:t>Adding, removing, or modifying PBIs</a:t>
            </a:r>
          </a:p>
          <a:p>
            <a:pPr lvl="1"/>
            <a:r>
              <a:rPr lang="en-US" dirty="0"/>
              <a:t>Making PBIs nearing the top of the product backlog more detailed</a:t>
            </a:r>
          </a:p>
          <a:p>
            <a:pPr lvl="1"/>
            <a:r>
              <a:rPr lang="en-US" dirty="0"/>
              <a:t>Re-estimating and re-prioritizing PBIs</a:t>
            </a:r>
          </a:p>
          <a:p>
            <a:pPr lvl="1"/>
            <a:r>
              <a:rPr lang="en-US" dirty="0"/>
              <a:t>Adding acceptance criteria to PBIs</a:t>
            </a:r>
          </a:p>
          <a:p>
            <a:r>
              <a:rPr lang="en-US" dirty="0"/>
              <a:t>Refinement happens during sprint review</a:t>
            </a:r>
          </a:p>
          <a:p>
            <a:r>
              <a:rPr lang="en-US" dirty="0"/>
              <a:t>It should happen at least once during a sprint to make sure there are enough </a:t>
            </a:r>
            <a:r>
              <a:rPr lang="en-US" dirty="0" err="1"/>
              <a:t>sprintable</a:t>
            </a:r>
            <a:r>
              <a:rPr lang="en-US" dirty="0"/>
              <a:t> stories for the next sprint</a:t>
            </a:r>
          </a:p>
          <a:p>
            <a:r>
              <a:rPr lang="en-US" dirty="0"/>
              <a:t>A PO can use a spreadsheet to manage the product backlog, but there are also specialized tools</a:t>
            </a:r>
          </a:p>
        </p:txBody>
      </p:sp>
    </p:spTree>
    <p:extLst>
      <p:ext uri="{BB962C8B-B14F-4D97-AF65-F5344CB8AC3E}">
        <p14:creationId xmlns:p14="http://schemas.microsoft.com/office/powerpoint/2010/main" val="31165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48EA-7565-48A0-AAC3-E47157CC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work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2F5A-32E7-4380-B59E-0443BA87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pieces of information are needed: The size of the job and the speed of the team</a:t>
            </a:r>
          </a:p>
          <a:p>
            <a:r>
              <a:rPr lang="en-US" dirty="0"/>
              <a:t>PBIs are estimated by </a:t>
            </a:r>
            <a:r>
              <a:rPr lang="en-US" b="1" dirty="0"/>
              <a:t>story points</a:t>
            </a:r>
            <a:r>
              <a:rPr lang="en-US" dirty="0"/>
              <a:t> or </a:t>
            </a:r>
            <a:r>
              <a:rPr lang="en-US" b="1" dirty="0"/>
              <a:t>ideal hours</a:t>
            </a:r>
          </a:p>
          <a:p>
            <a:r>
              <a:rPr lang="en-US" dirty="0"/>
              <a:t>One or two story points is supposed to be how much effort the smallest stories take</a:t>
            </a:r>
          </a:p>
          <a:p>
            <a:pPr lvl="1"/>
            <a:r>
              <a:rPr lang="en-US" dirty="0"/>
              <a:t>Bigger stories are estimated relative to that size</a:t>
            </a:r>
          </a:p>
          <a:p>
            <a:r>
              <a:rPr lang="en-US" dirty="0"/>
              <a:t>An ideal hour or a person hour is the amount an </a:t>
            </a:r>
            <a:r>
              <a:rPr lang="en-US"/>
              <a:t>average developer </a:t>
            </a:r>
            <a:r>
              <a:rPr lang="en-US" dirty="0"/>
              <a:t>can accomplish in one uninterrupted hour of work</a:t>
            </a:r>
          </a:p>
          <a:p>
            <a:r>
              <a:rPr lang="en-US" dirty="0"/>
              <a:t>Story points are more commonly used, since they're easier to estimate</a:t>
            </a:r>
          </a:p>
        </p:txBody>
      </p:sp>
    </p:spTree>
    <p:extLst>
      <p:ext uri="{BB962C8B-B14F-4D97-AF65-F5344CB8AC3E}">
        <p14:creationId xmlns:p14="http://schemas.microsoft.com/office/powerpoint/2010/main" val="3644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4642-F27D-4C20-A502-F92EF946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A1C09-8504-49D5-8BDC-088676C5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Velocity</a:t>
            </a:r>
            <a:r>
              <a:rPr lang="en-US" dirty="0"/>
              <a:t> is the amount of work done per sprint</a:t>
            </a:r>
          </a:p>
          <a:p>
            <a:r>
              <a:rPr lang="en-US" dirty="0"/>
              <a:t>After a sprint, story points or ideal hours can be added up to see how much got done</a:t>
            </a:r>
          </a:p>
          <a:p>
            <a:r>
              <a:rPr lang="en-US" dirty="0"/>
              <a:t>Past velocities can be used as a guide for how many story points can get done when planning the next sprint</a:t>
            </a:r>
          </a:p>
          <a:p>
            <a:r>
              <a:rPr lang="en-US" dirty="0"/>
              <a:t>Ideally, tracking this information will help get better estimates of story points and ideal hours for other stories and also a better estimate of team velocity</a:t>
            </a:r>
          </a:p>
        </p:txBody>
      </p:sp>
    </p:spTree>
    <p:extLst>
      <p:ext uri="{BB962C8B-B14F-4D97-AF65-F5344CB8AC3E}">
        <p14:creationId xmlns:p14="http://schemas.microsoft.com/office/powerpoint/2010/main" val="413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71FA-D9DB-43D6-BFF4-63DD1D55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DE4E1-2C94-4213-9F3B-D9E5E6FE7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Sprinting</a:t>
            </a:r>
            <a:r>
              <a:rPr lang="en-US" dirty="0"/>
              <a:t> is actually doing the implementation</a:t>
            </a:r>
          </a:p>
          <a:p>
            <a:r>
              <a:rPr lang="en-US" dirty="0"/>
              <a:t>Sprinting is considered a </a:t>
            </a:r>
            <a:r>
              <a:rPr lang="en-US" b="1" dirty="0"/>
              <a:t>time-boxing</a:t>
            </a:r>
            <a:r>
              <a:rPr lang="en-US" dirty="0"/>
              <a:t> technique, where the amount of work done is based on the time available</a:t>
            </a:r>
          </a:p>
          <a:p>
            <a:pPr lvl="1"/>
            <a:r>
              <a:rPr lang="en-US" dirty="0"/>
              <a:t>Rather than letting time expand as needed to finish a task</a:t>
            </a:r>
          </a:p>
          <a:p>
            <a:r>
              <a:rPr lang="en-US" dirty="0"/>
              <a:t>For a given project (and at a given company) sprints are usually the same length, somewhere between a week and a month</a:t>
            </a:r>
          </a:p>
          <a:p>
            <a:r>
              <a:rPr lang="en-US" dirty="0"/>
              <a:t>Short, consistent sprints are easier to plan and track and give rapid feedback</a:t>
            </a:r>
          </a:p>
          <a:p>
            <a:r>
              <a:rPr lang="en-US" dirty="0"/>
              <a:t>If PBIs can't be finished during a sprint, they go back on the product backlog</a:t>
            </a:r>
          </a:p>
          <a:p>
            <a:r>
              <a:rPr lang="en-US" dirty="0"/>
              <a:t>If a team finishes all PBIs before the sprint is over, they can get another one from the PO</a:t>
            </a:r>
          </a:p>
        </p:txBody>
      </p:sp>
    </p:spTree>
    <p:extLst>
      <p:ext uri="{BB962C8B-B14F-4D97-AF65-F5344CB8AC3E}">
        <p14:creationId xmlns:p14="http://schemas.microsoft.com/office/powerpoint/2010/main" val="28880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C2DD-9B63-41DD-BA3E-5C376B3F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F8B27-2EBB-4B17-9615-F47B283B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44958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Burn charts</a:t>
            </a:r>
            <a:r>
              <a:rPr lang="en-US" dirty="0"/>
              <a:t> can be used to track progress on a project</a:t>
            </a:r>
          </a:p>
          <a:p>
            <a:pPr lvl="1"/>
            <a:r>
              <a:rPr lang="en-US" b="1" dirty="0"/>
              <a:t>Burn-down charts</a:t>
            </a:r>
            <a:r>
              <a:rPr lang="en-US" dirty="0"/>
              <a:t> show how much work is left and are preferred for sprints</a:t>
            </a:r>
          </a:p>
          <a:p>
            <a:pPr lvl="1"/>
            <a:r>
              <a:rPr lang="en-US" b="1" dirty="0"/>
              <a:t>Burn-up charts</a:t>
            </a:r>
            <a:r>
              <a:rPr lang="en-US" dirty="0"/>
              <a:t> show how much work has been done</a:t>
            </a:r>
          </a:p>
          <a:p>
            <a:r>
              <a:rPr lang="en-US" dirty="0"/>
              <a:t>A burn-down chart shows the total effort in story points on the </a:t>
            </a:r>
            <a:r>
              <a:rPr lang="en-US" i="1" dirty="0"/>
              <a:t>y</a:t>
            </a:r>
            <a:r>
              <a:rPr lang="en-US" dirty="0"/>
              <a:t> axis and time on the </a:t>
            </a:r>
            <a:r>
              <a:rPr lang="en-US" i="1" dirty="0"/>
              <a:t>x</a:t>
            </a:r>
            <a:r>
              <a:rPr lang="en-US" dirty="0"/>
              <a:t> axis</a:t>
            </a:r>
          </a:p>
          <a:p>
            <a:r>
              <a:rPr lang="en-US" dirty="0"/>
              <a:t>A straight line shows ideal progress while real progress is plotted against it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C78605-144F-410F-AACD-7DCC9E93B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846715"/>
              </p:ext>
            </p:extLst>
          </p:nvPr>
        </p:nvGraphicFramePr>
        <p:xfrm>
          <a:off x="5257800" y="1755648"/>
          <a:ext cx="6477000" cy="479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4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4642-F27D-4C20-A502-F92EF946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A1C09-8504-49D5-8BDC-088676C5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Velocity</a:t>
            </a:r>
            <a:r>
              <a:rPr lang="en-US" dirty="0"/>
              <a:t> is the amount of work done per sprint</a:t>
            </a:r>
          </a:p>
          <a:p>
            <a:r>
              <a:rPr lang="en-US" dirty="0"/>
              <a:t>After a sprint, story points or ideal hours can be added up to see how much got done</a:t>
            </a:r>
          </a:p>
          <a:p>
            <a:r>
              <a:rPr lang="en-US" dirty="0"/>
              <a:t>Past velocities can be used as a guide for how many story points can get done when planning the next sprint</a:t>
            </a:r>
          </a:p>
          <a:p>
            <a:r>
              <a:rPr lang="en-US" dirty="0"/>
              <a:t>Ideally, tracking this information will help get better estimates of story points and ideal hours for other stories and also a better estimate of team velocity</a:t>
            </a:r>
          </a:p>
        </p:txBody>
      </p:sp>
    </p:spTree>
    <p:extLst>
      <p:ext uri="{BB962C8B-B14F-4D97-AF65-F5344CB8AC3E}">
        <p14:creationId xmlns:p14="http://schemas.microsoft.com/office/powerpoint/2010/main" val="1649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1B51-6AD5-456C-A440-AEBC2F9F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Kanban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87056-21C0-4D3F-B020-4842B2D9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57150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To follow the progress of individual user stories, it's common to use </a:t>
            </a:r>
            <a:r>
              <a:rPr lang="en-US" b="1" dirty="0"/>
              <a:t>task boards</a:t>
            </a:r>
          </a:p>
          <a:p>
            <a:r>
              <a:rPr lang="en-US" dirty="0"/>
              <a:t>These boards are often called </a:t>
            </a:r>
            <a:r>
              <a:rPr lang="en-US" b="1" dirty="0" err="1"/>
              <a:t>kanban</a:t>
            </a:r>
            <a:r>
              <a:rPr lang="en-US" b="1" dirty="0"/>
              <a:t> boards</a:t>
            </a:r>
            <a:r>
              <a:rPr lang="en-US" dirty="0"/>
              <a:t> because of the agile process Kanban that uses them</a:t>
            </a:r>
          </a:p>
          <a:p>
            <a:r>
              <a:rPr lang="en-US" dirty="0"/>
              <a:t>Each row shows the progress of tasks related to the story on the left</a:t>
            </a:r>
          </a:p>
          <a:p>
            <a:r>
              <a:rPr lang="en-US" dirty="0"/>
              <a:t>People use physical boards with sticky notes or electronic tools like Trello</a:t>
            </a:r>
          </a:p>
        </p:txBody>
      </p:sp>
      <p:pic>
        <p:nvPicPr>
          <p:cNvPr id="1026" name="Picture 2" descr="Realistic 3d detailed kanban board with color Vector Image">
            <a:extLst>
              <a:ext uri="{FF2B5EF4-FFF2-40B4-BE49-F238E27FC236}">
                <a16:creationId xmlns:a16="http://schemas.microsoft.com/office/drawing/2014/main" id="{385B7E3C-C04F-40B5-A8A5-4D9A0651A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9400" y="1981200"/>
            <a:ext cx="5174017" cy="40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0189-7AEC-484F-AACF-DB1D2383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A3C3-4089-4A41-9AB4-7AB39E625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the end of a sprint, there is a sprint review to reflect on how the product is changing</a:t>
            </a:r>
          </a:p>
          <a:p>
            <a:r>
              <a:rPr lang="en-US" dirty="0"/>
              <a:t>All stakeholders are invited</a:t>
            </a:r>
          </a:p>
          <a:p>
            <a:r>
              <a:rPr lang="en-US" dirty="0"/>
              <a:t>Sprint review outline:</a:t>
            </a:r>
          </a:p>
          <a:p>
            <a:pPr lvl="1"/>
            <a:r>
              <a:rPr lang="en-US" dirty="0"/>
              <a:t>Starts with the overall sprint goal and the PBIs in the sprint backlog</a:t>
            </a:r>
          </a:p>
          <a:p>
            <a:pPr lvl="1"/>
            <a:r>
              <a:rPr lang="en-US" dirty="0"/>
              <a:t>Team lists the PBIs completed and explains why some didn't get done</a:t>
            </a:r>
          </a:p>
          <a:p>
            <a:pPr lvl="1"/>
            <a:r>
              <a:rPr lang="en-US" dirty="0"/>
              <a:t>New aspects of the product are demonstrated</a:t>
            </a:r>
          </a:p>
          <a:p>
            <a:pPr lvl="1"/>
            <a:r>
              <a:rPr lang="en-US" dirty="0"/>
              <a:t>Everyone discusses how to make the product better</a:t>
            </a:r>
          </a:p>
          <a:p>
            <a:r>
              <a:rPr lang="en-US" dirty="0"/>
              <a:t>Results of the review are used for planning the next sprint</a:t>
            </a:r>
          </a:p>
        </p:txBody>
      </p:sp>
    </p:spTree>
    <p:extLst>
      <p:ext uri="{BB962C8B-B14F-4D97-AF65-F5344CB8AC3E}">
        <p14:creationId xmlns:p14="http://schemas.microsoft.com/office/powerpoint/2010/main" val="7654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64BF-077F-4567-9068-BE386278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retrospective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503D-E0DD-4BFC-A065-416F6CEFD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the end of a sprint, there's also a sprint retrospective</a:t>
            </a:r>
          </a:p>
          <a:p>
            <a:r>
              <a:rPr lang="en-US" dirty="0"/>
              <a:t>Only the development team, including the PO and the SM, are invited</a:t>
            </a:r>
          </a:p>
          <a:p>
            <a:r>
              <a:rPr lang="en-US" dirty="0"/>
              <a:t>The retrospective is for analyzing how the team is working and how to improve</a:t>
            </a:r>
          </a:p>
          <a:p>
            <a:r>
              <a:rPr lang="en-US" dirty="0"/>
              <a:t>Improvements tend to be clear when a new team is working on a new product</a:t>
            </a:r>
          </a:p>
          <a:p>
            <a:pPr lvl="1"/>
            <a:r>
              <a:rPr lang="en-US" dirty="0"/>
              <a:t>It may still take several sprints for an improvement to get fully integrated into the process</a:t>
            </a:r>
          </a:p>
          <a:p>
            <a:r>
              <a:rPr lang="en-US" dirty="0"/>
              <a:t>Over time, the team can become comfortable with the process, but finding improvement opportunities is still important</a:t>
            </a:r>
          </a:p>
        </p:txBody>
      </p:sp>
    </p:spTree>
    <p:extLst>
      <p:ext uri="{BB962C8B-B14F-4D97-AF65-F5344CB8AC3E}">
        <p14:creationId xmlns:p14="http://schemas.microsoft.com/office/powerpoint/2010/main" val="10657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667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day on Friday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>
            <a:normAutofit/>
          </a:bodyPr>
          <a:lstStyle/>
          <a:p>
            <a:r>
              <a:rPr lang="en-US" b="1" dirty="0"/>
              <a:t>Exam 1 is next Monday</a:t>
            </a:r>
          </a:p>
          <a:p>
            <a:pPr lvl="1"/>
            <a:r>
              <a:rPr lang="en-US" b="1" dirty="0"/>
              <a:t>Review </a:t>
            </a:r>
            <a:r>
              <a:rPr lang="en-US" b="1"/>
              <a:t>Chapters 1-3 and 5</a:t>
            </a:r>
            <a:endParaRPr lang="en-US" b="1" dirty="0"/>
          </a:p>
          <a:p>
            <a:r>
              <a:rPr lang="en-US" dirty="0"/>
              <a:t>Finish the final version of Project 1 for Friday</a:t>
            </a:r>
          </a:p>
          <a:p>
            <a:pPr marL="11887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ECDC-B1D0-42E7-BA83-7B3070DE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sprint backlog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B10DA-D7C8-4B75-BF02-3EE1CAE0B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sprint planning, teams refine their estimates of high-priority PBIs before finalizing the sprint backlog</a:t>
            </a:r>
          </a:p>
          <a:p>
            <a:r>
              <a:rPr lang="en-US" dirty="0"/>
              <a:t>For each PBI, they estimate the tasks involved in ideal hours</a:t>
            </a:r>
          </a:p>
          <a:p>
            <a:pPr lvl="1"/>
            <a:r>
              <a:rPr lang="en-US" dirty="0"/>
              <a:t>Story points can be used, but ideal hours are more precise</a:t>
            </a:r>
          </a:p>
          <a:p>
            <a:r>
              <a:rPr lang="en-US" dirty="0"/>
              <a:t>The tasks can include:</a:t>
            </a:r>
          </a:p>
          <a:p>
            <a:pPr lvl="1"/>
            <a:r>
              <a:rPr lang="en-US" dirty="0"/>
              <a:t>Coding</a:t>
            </a:r>
          </a:p>
          <a:p>
            <a:pPr lvl="1"/>
            <a:r>
              <a:rPr lang="en-US" dirty="0"/>
              <a:t>Unit testing</a:t>
            </a:r>
          </a:p>
          <a:p>
            <a:pPr lvl="1"/>
            <a:r>
              <a:rPr lang="en-US" dirty="0"/>
              <a:t>Integration testing</a:t>
            </a:r>
          </a:p>
          <a:p>
            <a:pPr lvl="1"/>
            <a:r>
              <a:rPr lang="en-US" dirty="0"/>
              <a:t>Acceptance testing</a:t>
            </a:r>
          </a:p>
          <a:p>
            <a:pPr lvl="1"/>
            <a:r>
              <a:rPr lang="en-US" dirty="0"/>
              <a:t>Code inspection</a:t>
            </a:r>
          </a:p>
          <a:p>
            <a:pPr lvl="1"/>
            <a:r>
              <a:rPr lang="en-US" dirty="0"/>
              <a:t>Updating user documentation</a:t>
            </a:r>
          </a:p>
          <a:p>
            <a:r>
              <a:rPr lang="en-US" dirty="0"/>
              <a:t>The final sprint backlog includes PBIs, their constituent tasks, and effort estimates for all tasks</a:t>
            </a:r>
          </a:p>
        </p:txBody>
      </p:sp>
    </p:spTree>
    <p:extLst>
      <p:ext uri="{BB962C8B-B14F-4D97-AF65-F5344CB8AC3E}">
        <p14:creationId xmlns:p14="http://schemas.microsoft.com/office/powerpoint/2010/main" val="18451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71FA-D9DB-43D6-BFF4-63DD1D55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DE4E1-2C94-4213-9F3B-D9E5E6FE7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Sprinting</a:t>
            </a:r>
            <a:r>
              <a:rPr lang="en-US" dirty="0"/>
              <a:t> is actually doing the implementation</a:t>
            </a:r>
          </a:p>
          <a:p>
            <a:r>
              <a:rPr lang="en-US" dirty="0"/>
              <a:t>Sprinting is considered a </a:t>
            </a:r>
            <a:r>
              <a:rPr lang="en-US" b="1" dirty="0"/>
              <a:t>time-boxing</a:t>
            </a:r>
            <a:r>
              <a:rPr lang="en-US" dirty="0"/>
              <a:t> technique, where the amount of work done is based on the time available</a:t>
            </a:r>
          </a:p>
          <a:p>
            <a:pPr lvl="1"/>
            <a:r>
              <a:rPr lang="en-US" dirty="0"/>
              <a:t>Rather than letting time expand as needed to finish a task</a:t>
            </a:r>
          </a:p>
          <a:p>
            <a:r>
              <a:rPr lang="en-US" dirty="0"/>
              <a:t>For a given project (and at a given company) sprints are usually the same length, somewhere between a week and a month</a:t>
            </a:r>
          </a:p>
          <a:p>
            <a:r>
              <a:rPr lang="en-US" dirty="0"/>
              <a:t>Short, consistent sprints are easier to plan and track and give rapid feedback</a:t>
            </a:r>
          </a:p>
          <a:p>
            <a:r>
              <a:rPr lang="en-US" dirty="0"/>
              <a:t>If PBIs can't be finished during a sprint, they go back on the product backlog</a:t>
            </a:r>
          </a:p>
          <a:p>
            <a:r>
              <a:rPr lang="en-US" dirty="0"/>
              <a:t>If a team finishes all PBIs before the sprint is over, they can get another one from the PO</a:t>
            </a:r>
          </a:p>
        </p:txBody>
      </p:sp>
    </p:spTree>
    <p:extLst>
      <p:ext uri="{BB962C8B-B14F-4D97-AF65-F5344CB8AC3E}">
        <p14:creationId xmlns:p14="http://schemas.microsoft.com/office/powerpoint/2010/main" val="5896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C2DD-9B63-41DD-BA3E-5C376B3F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F8B27-2EBB-4B17-9615-F47B283B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44958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Burn charts</a:t>
            </a:r>
            <a:r>
              <a:rPr lang="en-US" dirty="0"/>
              <a:t> can be used to track progress on a project</a:t>
            </a:r>
          </a:p>
          <a:p>
            <a:pPr lvl="1"/>
            <a:r>
              <a:rPr lang="en-US" b="1" dirty="0"/>
              <a:t>Burn-down charts</a:t>
            </a:r>
            <a:r>
              <a:rPr lang="en-US" dirty="0"/>
              <a:t> show how much work is left and are preferred for sprints</a:t>
            </a:r>
          </a:p>
          <a:p>
            <a:pPr lvl="1"/>
            <a:r>
              <a:rPr lang="en-US" b="1" dirty="0"/>
              <a:t>Burn-up charts</a:t>
            </a:r>
            <a:r>
              <a:rPr lang="en-US" dirty="0"/>
              <a:t> show how much work has been done</a:t>
            </a:r>
          </a:p>
          <a:p>
            <a:r>
              <a:rPr lang="en-US" dirty="0"/>
              <a:t>A burn-down chart shows the total effort in story points on the </a:t>
            </a:r>
            <a:r>
              <a:rPr lang="en-US" i="1" dirty="0"/>
              <a:t>y</a:t>
            </a:r>
            <a:r>
              <a:rPr lang="en-US" dirty="0"/>
              <a:t> axis and time on the </a:t>
            </a:r>
            <a:r>
              <a:rPr lang="en-US" i="1" dirty="0"/>
              <a:t>x</a:t>
            </a:r>
            <a:r>
              <a:rPr lang="en-US" dirty="0"/>
              <a:t> axis</a:t>
            </a:r>
          </a:p>
          <a:p>
            <a:r>
              <a:rPr lang="en-US" dirty="0"/>
              <a:t>A straight line shows ideal progress while real progress is plotted against it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C78605-144F-410F-AACD-7DCC9E93BAA2}"/>
              </a:ext>
            </a:extLst>
          </p:cNvPr>
          <p:cNvGraphicFramePr/>
          <p:nvPr>
            <p:extLst/>
          </p:nvPr>
        </p:nvGraphicFramePr>
        <p:xfrm>
          <a:off x="5257800" y="1755648"/>
          <a:ext cx="6477000" cy="479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6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1B51-6AD5-456C-A440-AEBC2F9F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Kanban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87056-21C0-4D3F-B020-4842B2D9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57150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follow the progress of individual user stories, it's common to use </a:t>
            </a:r>
            <a:r>
              <a:rPr lang="en-US" b="1" dirty="0"/>
              <a:t>task boards</a:t>
            </a:r>
          </a:p>
          <a:p>
            <a:r>
              <a:rPr lang="en-US" dirty="0"/>
              <a:t>These boards are often called </a:t>
            </a:r>
            <a:r>
              <a:rPr lang="en-US" b="1" dirty="0" err="1"/>
              <a:t>kanban</a:t>
            </a:r>
            <a:r>
              <a:rPr lang="en-US" b="1" dirty="0"/>
              <a:t> boards</a:t>
            </a:r>
            <a:r>
              <a:rPr lang="en-US" dirty="0"/>
              <a:t> because of the agile process Kanban that uses them</a:t>
            </a:r>
          </a:p>
          <a:p>
            <a:r>
              <a:rPr lang="en-US" dirty="0"/>
              <a:t>Each row shows the progress of tasks related to the story on the left</a:t>
            </a:r>
          </a:p>
          <a:p>
            <a:r>
              <a:rPr lang="en-US" dirty="0"/>
              <a:t>People use physical boards with sticky notes or electronic tools like Trello</a:t>
            </a:r>
          </a:p>
          <a:p>
            <a:pPr lvl="1"/>
            <a:r>
              <a:rPr lang="en-US" dirty="0"/>
              <a:t>Which you will be required to use in Project 3</a:t>
            </a:r>
          </a:p>
        </p:txBody>
      </p:sp>
      <p:pic>
        <p:nvPicPr>
          <p:cNvPr id="1026" name="Picture 2" descr="Realistic 3d detailed kanban board with color Vector Image">
            <a:extLst>
              <a:ext uri="{FF2B5EF4-FFF2-40B4-BE49-F238E27FC236}">
                <a16:creationId xmlns:a16="http://schemas.microsoft.com/office/drawing/2014/main" id="{385B7E3C-C04F-40B5-A8A5-4D9A0651A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9400" y="1981200"/>
            <a:ext cx="5174017" cy="40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D440-1C51-4236-9CC9-2BD0DA63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2207-EB87-449A-A637-217727D3E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does </a:t>
            </a:r>
            <a:r>
              <a:rPr lang="en-US" i="1" dirty="0"/>
              <a:t>done</a:t>
            </a:r>
            <a:r>
              <a:rPr lang="en-US" dirty="0"/>
              <a:t> mean?</a:t>
            </a:r>
          </a:p>
          <a:p>
            <a:r>
              <a:rPr lang="en-US" dirty="0"/>
              <a:t>Team have their own versions of done, often with the following items:</a:t>
            </a:r>
          </a:p>
          <a:p>
            <a:pPr lvl="1"/>
            <a:r>
              <a:rPr lang="en-US" dirty="0"/>
              <a:t>Design is complete and reviewed</a:t>
            </a:r>
          </a:p>
          <a:p>
            <a:pPr lvl="1"/>
            <a:r>
              <a:rPr lang="en-US" dirty="0"/>
              <a:t>Code is formatted and commented</a:t>
            </a:r>
          </a:p>
          <a:p>
            <a:pPr lvl="1"/>
            <a:r>
              <a:rPr lang="en-US" dirty="0"/>
              <a:t>Code has passed inspection</a:t>
            </a:r>
          </a:p>
          <a:p>
            <a:pPr lvl="1"/>
            <a:r>
              <a:rPr lang="en-US" dirty="0"/>
              <a:t>Code has passed PBI acceptance criteria (tests)</a:t>
            </a:r>
          </a:p>
          <a:p>
            <a:pPr lvl="1"/>
            <a:r>
              <a:rPr lang="en-US" dirty="0"/>
              <a:t>Code has passed all unit tests and regression tests</a:t>
            </a:r>
          </a:p>
          <a:p>
            <a:pPr lvl="1"/>
            <a:r>
              <a:rPr lang="en-US" dirty="0"/>
              <a:t>User documentation has been updated</a:t>
            </a:r>
          </a:p>
          <a:p>
            <a:pPr lvl="1"/>
            <a:r>
              <a:rPr lang="en-US" dirty="0"/>
              <a:t>Code has been integrated and passed all integration and systems tests</a:t>
            </a:r>
          </a:p>
          <a:p>
            <a:r>
              <a:rPr lang="en-US" dirty="0"/>
              <a:t>When a PBI is truly done, it's removed from the product backlog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0189-7AEC-484F-AACF-DB1D2383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A3C3-4089-4A41-9AB4-7AB39E625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the end of a sprint, there is a sprint review to reflect on how the product is changing</a:t>
            </a:r>
          </a:p>
          <a:p>
            <a:r>
              <a:rPr lang="en-US" dirty="0"/>
              <a:t>All stakeholders are invited</a:t>
            </a:r>
          </a:p>
          <a:p>
            <a:r>
              <a:rPr lang="en-US" dirty="0"/>
              <a:t>Sprint review outline:</a:t>
            </a:r>
          </a:p>
          <a:p>
            <a:pPr lvl="1"/>
            <a:r>
              <a:rPr lang="en-US" dirty="0"/>
              <a:t>Starts with the overall sprint goal and the PBIs in the sprint backlog</a:t>
            </a:r>
          </a:p>
          <a:p>
            <a:pPr lvl="1"/>
            <a:r>
              <a:rPr lang="en-US" dirty="0"/>
              <a:t>Team lists the PBIs completed and explains why some didn't get done</a:t>
            </a:r>
          </a:p>
          <a:p>
            <a:pPr lvl="1"/>
            <a:r>
              <a:rPr lang="en-US" dirty="0"/>
              <a:t>New aspects of the product are demonstrated</a:t>
            </a:r>
          </a:p>
          <a:p>
            <a:pPr lvl="1"/>
            <a:r>
              <a:rPr lang="en-US" dirty="0"/>
              <a:t>Everyone discusses how to make the product better</a:t>
            </a:r>
          </a:p>
          <a:p>
            <a:r>
              <a:rPr lang="en-US" dirty="0"/>
              <a:t>Results of the review are used for planning the next sprint</a:t>
            </a:r>
          </a:p>
        </p:txBody>
      </p:sp>
    </p:spTree>
    <p:extLst>
      <p:ext uri="{BB962C8B-B14F-4D97-AF65-F5344CB8AC3E}">
        <p14:creationId xmlns:p14="http://schemas.microsoft.com/office/powerpoint/2010/main" val="25023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64BF-077F-4567-9068-BE386278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retrospective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503D-E0DD-4BFC-A065-416F6CEFD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the end of a sprint, there's also a sprint retrospective</a:t>
            </a:r>
          </a:p>
          <a:p>
            <a:r>
              <a:rPr lang="en-US" dirty="0"/>
              <a:t>Only the development team, including the PO and the SM, are invited</a:t>
            </a:r>
          </a:p>
          <a:p>
            <a:r>
              <a:rPr lang="en-US" dirty="0"/>
              <a:t>The retrospective is for analyzing how the team is working and how to improve</a:t>
            </a:r>
          </a:p>
          <a:p>
            <a:r>
              <a:rPr lang="en-US" dirty="0"/>
              <a:t>Improvements tend to be clear when a new team is working on a new product</a:t>
            </a:r>
          </a:p>
          <a:p>
            <a:pPr lvl="1"/>
            <a:r>
              <a:rPr lang="en-US" dirty="0"/>
              <a:t>It may still take several sprints for an improvement to get fully integrated into the process</a:t>
            </a:r>
          </a:p>
          <a:p>
            <a:r>
              <a:rPr lang="en-US" dirty="0"/>
              <a:t>Over time, the team can become comfortable with the process, but finding improvement opportunities is still important</a:t>
            </a:r>
          </a:p>
        </p:txBody>
      </p:sp>
    </p:spTree>
    <p:extLst>
      <p:ext uri="{BB962C8B-B14F-4D97-AF65-F5344CB8AC3E}">
        <p14:creationId xmlns:p14="http://schemas.microsoft.com/office/powerpoint/2010/main" val="13619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Agile</a:t>
            </a:r>
          </a:p>
          <a:p>
            <a:r>
              <a:rPr lang="en-US" dirty="0"/>
              <a:t>Started Scrum</a:t>
            </a:r>
          </a:p>
        </p:txBody>
      </p:sp>
    </p:spTree>
    <p:extLst>
      <p:ext uri="{BB962C8B-B14F-4D97-AF65-F5344CB8AC3E}">
        <p14:creationId xmlns:p14="http://schemas.microsoft.com/office/powerpoint/2010/main" val="1586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7E25-8510-4CA4-B372-9FDA4ACF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Scrum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D27E-D40B-4A7C-B8D8-DCAFA2AD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Daily scrum:</a:t>
            </a:r>
            <a:r>
              <a:rPr lang="en-US" dirty="0"/>
              <a:t> Short daily meeting, often called a </a:t>
            </a:r>
            <a:r>
              <a:rPr lang="en-US" b="1" dirty="0"/>
              <a:t>stand-up</a:t>
            </a:r>
            <a:r>
              <a:rPr lang="en-US" dirty="0"/>
              <a:t> (having no chairs encourages brevity)</a:t>
            </a:r>
          </a:p>
          <a:p>
            <a:pPr lvl="1"/>
            <a:r>
              <a:rPr lang="en-US" dirty="0"/>
              <a:t>What did I do since the last meeting</a:t>
            </a:r>
          </a:p>
          <a:p>
            <a:pPr lvl="1"/>
            <a:r>
              <a:rPr lang="en-US" dirty="0"/>
              <a:t>What will I do today</a:t>
            </a:r>
          </a:p>
          <a:p>
            <a:pPr lvl="1"/>
            <a:r>
              <a:rPr lang="en-US" dirty="0"/>
              <a:t>What is impeding my progress</a:t>
            </a:r>
          </a:p>
          <a:p>
            <a:r>
              <a:rPr lang="en-US" b="1" dirty="0"/>
              <a:t>Story time:</a:t>
            </a:r>
            <a:r>
              <a:rPr lang="en-US" dirty="0"/>
              <a:t> Groom the product backlog</a:t>
            </a:r>
          </a:p>
          <a:p>
            <a:r>
              <a:rPr lang="en-US" b="1" dirty="0"/>
              <a:t>Cross-functional teams:</a:t>
            </a:r>
            <a:r>
              <a:rPr lang="en-US" dirty="0"/>
              <a:t> Get non-specialists to help with specialized tasks, to get the job done and expand skills</a:t>
            </a:r>
          </a:p>
          <a:p>
            <a:r>
              <a:rPr lang="en-US" b="1" dirty="0"/>
              <a:t>Sustainable pace:</a:t>
            </a:r>
            <a:r>
              <a:rPr lang="en-US" dirty="0"/>
              <a:t> Don't overwork</a:t>
            </a:r>
          </a:p>
          <a:p>
            <a:r>
              <a:rPr lang="en-US" b="1" dirty="0"/>
              <a:t>Planning poker:</a:t>
            </a:r>
            <a:r>
              <a:rPr lang="en-US" dirty="0"/>
              <a:t> Have team members contribute their time/work estimate for a PBI</a:t>
            </a:r>
          </a:p>
          <a:p>
            <a:r>
              <a:rPr lang="en-US" b="1" dirty="0"/>
              <a:t>Bidding:</a:t>
            </a:r>
            <a:r>
              <a:rPr lang="en-US" dirty="0"/>
              <a:t> Team members bid on tasks with ideal hours</a:t>
            </a:r>
          </a:p>
          <a:p>
            <a:r>
              <a:rPr lang="en-US" b="1" dirty="0"/>
              <a:t>Pair programming:</a:t>
            </a:r>
            <a:r>
              <a:rPr lang="en-US" dirty="0"/>
              <a:t> Two people sit together to code, with one typing (the driver) and the other checking (the navigator), switching off frequently</a:t>
            </a:r>
          </a:p>
        </p:txBody>
      </p:sp>
    </p:spTree>
    <p:extLst>
      <p:ext uri="{BB962C8B-B14F-4D97-AF65-F5344CB8AC3E}">
        <p14:creationId xmlns:p14="http://schemas.microsoft.com/office/powerpoint/2010/main" val="31871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2EBE-72E1-4DA5-A952-4D5D7B35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2F4FA-500E-4B50-B26A-98CDE5A29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7899-F71F-42C4-A808-76352992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31FE77-D48D-4B73-9E3D-0C33BD51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 will have:</a:t>
            </a:r>
          </a:p>
          <a:p>
            <a:pPr lvl="1"/>
            <a:r>
              <a:rPr lang="en-US" dirty="0"/>
              <a:t>Short answer questions</a:t>
            </a:r>
          </a:p>
          <a:p>
            <a:pPr lvl="1"/>
            <a:r>
              <a:rPr lang="en-US" dirty="0"/>
              <a:t>At least one diagram</a:t>
            </a:r>
          </a:p>
          <a:p>
            <a:pPr lvl="1"/>
            <a:r>
              <a:rPr lang="en-US" dirty="0"/>
              <a:t>Two essay questions</a:t>
            </a:r>
          </a:p>
          <a:p>
            <a:endParaRPr lang="en-US" dirty="0"/>
          </a:p>
          <a:p>
            <a:r>
              <a:rPr lang="en-US" dirty="0"/>
              <a:t>Software Engineering is more … philosophical than some other CS courses</a:t>
            </a:r>
          </a:p>
          <a:p>
            <a:pPr lvl="1"/>
            <a:r>
              <a:rPr lang="en-US" dirty="0"/>
              <a:t>And it's a Writing Intensive course</a:t>
            </a:r>
          </a:p>
        </p:txBody>
      </p:sp>
    </p:spTree>
    <p:extLst>
      <p:ext uri="{BB962C8B-B14F-4D97-AF65-F5344CB8AC3E}">
        <p14:creationId xmlns:p14="http://schemas.microsoft.com/office/powerpoint/2010/main" val="31791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3F98-0A9E-4C77-AA3E-9A6C6D0F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software engineering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C7AB3-19D6-4B27-83BB-A6EB3B448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Managerial concerns are about organization and control</a:t>
            </a:r>
          </a:p>
          <a:p>
            <a:pPr lvl="1"/>
            <a:r>
              <a:rPr lang="en-US" dirty="0"/>
              <a:t>Project cost</a:t>
            </a:r>
          </a:p>
          <a:p>
            <a:pPr lvl="1"/>
            <a:r>
              <a:rPr lang="en-US" dirty="0"/>
              <a:t>Time estimation</a:t>
            </a:r>
          </a:p>
          <a:p>
            <a:pPr lvl="1"/>
            <a:r>
              <a:rPr lang="en-US" dirty="0"/>
              <a:t>Scheduling and tracking</a:t>
            </a:r>
          </a:p>
          <a:p>
            <a:pPr lvl="1"/>
            <a:r>
              <a:rPr lang="en-US" dirty="0"/>
              <a:t>Team management</a:t>
            </a:r>
          </a:p>
          <a:p>
            <a:pPr lvl="1"/>
            <a:r>
              <a:rPr lang="en-US" dirty="0"/>
              <a:t>Risk management</a:t>
            </a:r>
          </a:p>
          <a:p>
            <a:pPr lvl="1"/>
            <a:r>
              <a:rPr lang="en-US" dirty="0"/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42876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9DEA-06F0-4893-A2F0-D83C252D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software engineering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2D41-2073-4276-8E27-45FB86ABF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Technical concerns are about what product, how to build it, and building it</a:t>
            </a:r>
          </a:p>
          <a:p>
            <a:pPr lvl="1"/>
            <a:r>
              <a:rPr lang="en-US" dirty="0"/>
              <a:t>Software requirements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Programming languages and environments</a:t>
            </a:r>
          </a:p>
          <a:p>
            <a:pPr lvl="1"/>
            <a:r>
              <a:rPr lang="en-US" dirty="0"/>
              <a:t>Coding standards</a:t>
            </a:r>
          </a:p>
          <a:p>
            <a:pPr lvl="1"/>
            <a:r>
              <a:rPr lang="en-US" dirty="0"/>
              <a:t>Defect prevention, detection, and removal</a:t>
            </a:r>
          </a:p>
          <a:p>
            <a:pPr lvl="1"/>
            <a:r>
              <a:rPr lang="en-US" dirty="0"/>
              <a:t>Version control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E4B9-076D-452F-A08D-BCAFDBE8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when building software products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539B-1760-4FA1-ABF3-5295ED1FD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exactly should it do? What if people disagree?</a:t>
            </a:r>
          </a:p>
          <a:p>
            <a:r>
              <a:rPr lang="en-US" dirty="0"/>
              <a:t>How does this product fit into the rest of the stuff the company does?</a:t>
            </a:r>
          </a:p>
          <a:p>
            <a:r>
              <a:rPr lang="en-US" dirty="0"/>
              <a:t>How will users interact with the product?</a:t>
            </a:r>
          </a:p>
          <a:p>
            <a:r>
              <a:rPr lang="en-US" dirty="0"/>
              <a:t>What parts should the product have?</a:t>
            </a:r>
          </a:p>
          <a:p>
            <a:r>
              <a:rPr lang="en-US" dirty="0"/>
              <a:t>What languages should it be written in?</a:t>
            </a:r>
          </a:p>
          <a:p>
            <a:r>
              <a:rPr lang="en-US" dirty="0"/>
              <a:t>What standards should we use to write it?</a:t>
            </a:r>
          </a:p>
          <a:p>
            <a:r>
              <a:rPr lang="en-US" dirty="0"/>
              <a:t>How do we know if the program does what it's supposed to?</a:t>
            </a:r>
          </a:p>
          <a:p>
            <a:r>
              <a:rPr lang="en-US" dirty="0"/>
              <a:t>How much time and money will it take to make it?</a:t>
            </a:r>
          </a:p>
          <a:p>
            <a:r>
              <a:rPr lang="en-US" dirty="0"/>
              <a:t>What kind of documentation will it need?</a:t>
            </a:r>
          </a:p>
          <a:p>
            <a:r>
              <a:rPr lang="en-US" dirty="0"/>
              <a:t>How will it change in the future?</a:t>
            </a:r>
          </a:p>
          <a:p>
            <a:r>
              <a:rPr lang="en-US" dirty="0"/>
              <a:t>How far along are we in the process of making it?</a:t>
            </a:r>
          </a:p>
        </p:txBody>
      </p:sp>
    </p:spTree>
    <p:extLst>
      <p:ext uri="{BB962C8B-B14F-4D97-AF65-F5344CB8AC3E}">
        <p14:creationId xmlns:p14="http://schemas.microsoft.com/office/powerpoint/2010/main" val="3539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78AAFA-F1A8-4517-821E-9036ECDB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6917F-7B82-47E4-817D-917D6F5A3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0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3DA3-4155-4A36-B50E-1DC4AE99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a project that must be managed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0CB9-0E5F-4B1F-8767-98AC6F4DF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Scope</a:t>
            </a:r>
          </a:p>
          <a:p>
            <a:pPr lvl="1"/>
            <a:r>
              <a:rPr lang="en-US" dirty="0"/>
              <a:t>How much the project is trying to accomplish</a:t>
            </a:r>
          </a:p>
          <a:p>
            <a:pPr lvl="1"/>
            <a:r>
              <a:rPr lang="en-US" b="1" dirty="0"/>
              <a:t>Creep</a:t>
            </a:r>
            <a:r>
              <a:rPr lang="en-US" dirty="0"/>
              <a:t> is the tendency for the work to increase</a:t>
            </a:r>
          </a:p>
          <a:p>
            <a:r>
              <a:rPr lang="en-US" b="1" dirty="0"/>
              <a:t>Time</a:t>
            </a:r>
          </a:p>
          <a:p>
            <a:pPr lvl="1"/>
            <a:r>
              <a:rPr lang="en-US" dirty="0"/>
              <a:t>Must be reasonable for the project size</a:t>
            </a:r>
          </a:p>
          <a:p>
            <a:pPr lvl="1"/>
            <a:r>
              <a:rPr lang="en-US" dirty="0"/>
              <a:t>Must be monitored</a:t>
            </a:r>
          </a:p>
          <a:p>
            <a:r>
              <a:rPr lang="en-US" b="1" dirty="0"/>
              <a:t>Cost</a:t>
            </a:r>
          </a:p>
          <a:p>
            <a:pPr lvl="1"/>
            <a:r>
              <a:rPr lang="en-US" dirty="0"/>
              <a:t>Similar issues as with time</a:t>
            </a:r>
          </a:p>
          <a:p>
            <a:r>
              <a:rPr lang="en-US" b="1" dirty="0"/>
              <a:t>Quality</a:t>
            </a:r>
          </a:p>
          <a:p>
            <a:pPr lvl="1"/>
            <a:r>
              <a:rPr lang="en-US" dirty="0"/>
              <a:t>How good is acceptable?</a:t>
            </a:r>
          </a:p>
          <a:p>
            <a:pPr lvl="1"/>
            <a:r>
              <a:rPr lang="en-US" dirty="0"/>
              <a:t>Quality assurance must be done through the project, not just at the end</a:t>
            </a:r>
          </a:p>
          <a:p>
            <a:r>
              <a:rPr lang="en-US" b="1" dirty="0"/>
              <a:t>Resources</a:t>
            </a:r>
          </a:p>
          <a:p>
            <a:pPr lvl="1"/>
            <a:r>
              <a:rPr lang="en-US" dirty="0"/>
              <a:t>Do you have the people (and tools) to get the job done?</a:t>
            </a:r>
          </a:p>
          <a:p>
            <a:r>
              <a:rPr lang="en-US" b="1" dirty="0"/>
              <a:t>Risks</a:t>
            </a:r>
          </a:p>
          <a:p>
            <a:pPr lvl="1"/>
            <a:r>
              <a:rPr lang="en-US" dirty="0"/>
              <a:t>Have you planned for things going wrong?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B918-0BF0-4C75-8C63-CF1987D3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iron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70E93-8F6F-4C7E-842C-A8896BFB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273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There's a graphical depiction of project management used imply relationships between time, scope, cost, and quality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triangle is intended to indicate that you can't change scope, time, or cost without affecting the other two (at least if you want to maintain quality)</a:t>
            </a:r>
          </a:p>
          <a:p>
            <a:r>
              <a:rPr lang="en-US" dirty="0"/>
              <a:t>Increasing scope means increasing time or cost (or both)</a:t>
            </a:r>
          </a:p>
          <a:p>
            <a:r>
              <a:rPr lang="en-US" dirty="0"/>
              <a:t>It's obvious, but manager are sometimes tempted to push workers to work faster, for example, pretending there are no consequences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18CAA9-BC9A-4701-97BA-E753B1BDA3CF}"/>
              </a:ext>
            </a:extLst>
          </p:cNvPr>
          <p:cNvGrpSpPr/>
          <p:nvPr/>
        </p:nvGrpSpPr>
        <p:grpSpPr>
          <a:xfrm>
            <a:off x="4533900" y="2514600"/>
            <a:ext cx="3124200" cy="2208823"/>
            <a:chOff x="3352800" y="3072825"/>
            <a:chExt cx="4191000" cy="29630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3F4981-2632-4C95-98E0-F222E272650A}"/>
                </a:ext>
              </a:extLst>
            </p:cNvPr>
            <p:cNvSpPr txBox="1"/>
            <p:nvPr/>
          </p:nvSpPr>
          <p:spPr>
            <a:xfrm>
              <a:off x="4572000" y="3072825"/>
              <a:ext cx="1676400" cy="70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Scope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F7BE54-F320-4FDD-B423-65F802EE1A98}"/>
                </a:ext>
              </a:extLst>
            </p:cNvPr>
            <p:cNvSpPr txBox="1"/>
            <p:nvPr/>
          </p:nvSpPr>
          <p:spPr>
            <a:xfrm>
              <a:off x="4583151" y="4443876"/>
              <a:ext cx="1745166" cy="70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Quality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8DAE3C-1746-405F-907A-B94C7ED3C58A}"/>
                </a:ext>
              </a:extLst>
            </p:cNvPr>
            <p:cNvSpPr txBox="1"/>
            <p:nvPr/>
          </p:nvSpPr>
          <p:spPr>
            <a:xfrm>
              <a:off x="6172201" y="5334000"/>
              <a:ext cx="1371599" cy="70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561008-F04F-4862-8B35-8F6E3F5B8DC5}"/>
                </a:ext>
              </a:extLst>
            </p:cNvPr>
            <p:cNvSpPr txBox="1"/>
            <p:nvPr/>
          </p:nvSpPr>
          <p:spPr>
            <a:xfrm>
              <a:off x="3352800" y="5334000"/>
              <a:ext cx="1371599" cy="70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Time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9320F2-A027-4ECA-893D-33547328A3B6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4038600" y="3657600"/>
              <a:ext cx="1066800" cy="1676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38D719-A08F-4EAA-B206-68FEF2BE717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5715002" y="3657600"/>
              <a:ext cx="1142999" cy="1676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FE9236-3524-4E79-928B-492B6498CD4A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4724399" y="5684941"/>
              <a:ext cx="14478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9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80EE-55EB-4195-8A60-B4B41299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5522E-9A23-407F-BDB4-EB34EB39A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Traditional methods</a:t>
            </a:r>
          </a:p>
          <a:p>
            <a:pPr lvl="1"/>
            <a:r>
              <a:rPr lang="en-US" dirty="0"/>
              <a:t>Careful planning and hierarchical leadership</a:t>
            </a:r>
          </a:p>
          <a:p>
            <a:pPr lvl="1"/>
            <a:r>
              <a:rPr lang="en-US" dirty="0"/>
              <a:t>Steps like requirement specification, design, implementation, testing, and maintenance</a:t>
            </a:r>
          </a:p>
          <a:p>
            <a:pPr lvl="1"/>
            <a:r>
              <a:rPr lang="en-US" dirty="0"/>
              <a:t>Example: Waterfall model</a:t>
            </a:r>
          </a:p>
          <a:p>
            <a:r>
              <a:rPr lang="en-US" dirty="0"/>
              <a:t>Agile methods</a:t>
            </a:r>
          </a:p>
          <a:p>
            <a:pPr lvl="1"/>
            <a:r>
              <a:rPr lang="en-US" dirty="0"/>
              <a:t>Constant iteration</a:t>
            </a:r>
          </a:p>
          <a:p>
            <a:pPr lvl="1"/>
            <a:r>
              <a:rPr lang="en-US" dirty="0"/>
              <a:t>Self-directed teams</a:t>
            </a:r>
          </a:p>
          <a:p>
            <a:pPr lvl="1"/>
            <a:r>
              <a:rPr lang="en-US" dirty="0"/>
              <a:t>Minimal documentation</a:t>
            </a:r>
          </a:p>
          <a:p>
            <a:pPr lvl="1"/>
            <a:r>
              <a:rPr lang="en-US" dirty="0"/>
              <a:t>Example: Scrum</a:t>
            </a:r>
          </a:p>
          <a:p>
            <a:r>
              <a:rPr lang="en-US" dirty="0"/>
              <a:t>Both methods are widely used and many successful teams use aspects of both</a:t>
            </a:r>
          </a:p>
          <a:p>
            <a:r>
              <a:rPr lang="en-US" dirty="0"/>
              <a:t>The project for this class will mostly employ traditional methods because agile works best with experienced developers</a:t>
            </a:r>
          </a:p>
        </p:txBody>
      </p:sp>
    </p:spTree>
    <p:extLst>
      <p:ext uri="{BB962C8B-B14F-4D97-AF65-F5344CB8AC3E}">
        <p14:creationId xmlns:p14="http://schemas.microsoft.com/office/powerpoint/2010/main" val="27681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F87D-21FE-4D4A-8F40-BD5993E6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2BB0-F339-4ACB-82CD-742A271CE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Requirements</a:t>
            </a:r>
            <a:r>
              <a:rPr lang="en-US" dirty="0"/>
              <a:t> are functions or characteristics that software has</a:t>
            </a:r>
          </a:p>
          <a:p>
            <a:r>
              <a:rPr lang="en-US" b="1" dirty="0"/>
              <a:t>Customers</a:t>
            </a:r>
            <a:r>
              <a:rPr lang="en-US" dirty="0"/>
              <a:t> or </a:t>
            </a:r>
            <a:r>
              <a:rPr lang="en-US" b="1" dirty="0"/>
              <a:t>users</a:t>
            </a:r>
            <a:r>
              <a:rPr lang="en-US" dirty="0"/>
              <a:t> determine the requirements</a:t>
            </a:r>
          </a:p>
          <a:p>
            <a:r>
              <a:rPr lang="en-US" b="1" dirty="0"/>
              <a:t>Stakeholder</a:t>
            </a:r>
            <a:r>
              <a:rPr lang="en-US" dirty="0"/>
              <a:t> is a broad term that includes customers, users, developer, managers, and maybe the public</a:t>
            </a:r>
          </a:p>
          <a:p>
            <a:r>
              <a:rPr lang="en-US" b="1" dirty="0"/>
              <a:t>Designs</a:t>
            </a:r>
            <a:r>
              <a:rPr lang="en-US" dirty="0"/>
              <a:t> specify how the software system will meet the requirements</a:t>
            </a:r>
          </a:p>
          <a:p>
            <a:r>
              <a:rPr lang="en-US" dirty="0"/>
              <a:t>Designs can look at a system from different aspects</a:t>
            </a:r>
          </a:p>
          <a:p>
            <a:r>
              <a:rPr lang="en-US" b="1" dirty="0"/>
              <a:t>Design patterns</a:t>
            </a:r>
            <a:r>
              <a:rPr lang="en-US" dirty="0"/>
              <a:t> are standard solutions to problems that have been useful in the past and can help structure designs</a:t>
            </a:r>
          </a:p>
        </p:txBody>
      </p:sp>
    </p:spTree>
    <p:extLst>
      <p:ext uri="{BB962C8B-B14F-4D97-AF65-F5344CB8AC3E}">
        <p14:creationId xmlns:p14="http://schemas.microsoft.com/office/powerpoint/2010/main" val="16986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2F40-9906-48E2-B2E1-2D09A591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8A244-8866-4D03-9E6C-31E2CFB78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design is made, the software must be implemented in one or more programming languages</a:t>
            </a:r>
          </a:p>
          <a:p>
            <a:r>
              <a:rPr lang="en-US" b="1" dirty="0"/>
              <a:t>Compilers</a:t>
            </a:r>
            <a:r>
              <a:rPr lang="en-US" dirty="0"/>
              <a:t> and </a:t>
            </a:r>
            <a:r>
              <a:rPr lang="en-US" b="1" dirty="0"/>
              <a:t>interpreters</a:t>
            </a:r>
            <a:r>
              <a:rPr lang="en-US" dirty="0"/>
              <a:t> are used to run the programs</a:t>
            </a:r>
          </a:p>
          <a:p>
            <a:r>
              <a:rPr lang="en-US" b="1" dirty="0"/>
              <a:t>Editors</a:t>
            </a:r>
            <a:r>
              <a:rPr lang="en-US" dirty="0"/>
              <a:t> allow people to write code</a:t>
            </a:r>
          </a:p>
          <a:p>
            <a:r>
              <a:rPr lang="en-US" b="1" dirty="0"/>
              <a:t>Version control</a:t>
            </a:r>
            <a:r>
              <a:rPr lang="en-US" dirty="0"/>
              <a:t> tools let people track the evolution of the code</a:t>
            </a:r>
          </a:p>
          <a:p>
            <a:r>
              <a:rPr lang="en-US" b="1" dirty="0"/>
              <a:t>Code checkers</a:t>
            </a:r>
            <a:r>
              <a:rPr lang="en-US" dirty="0"/>
              <a:t> see if the code is meeting certain standards</a:t>
            </a:r>
          </a:p>
          <a:p>
            <a:r>
              <a:rPr lang="en-US" b="1" dirty="0"/>
              <a:t>Debuggers</a:t>
            </a:r>
            <a:r>
              <a:rPr lang="en-US" dirty="0"/>
              <a:t> help programmers find mistakes</a:t>
            </a:r>
          </a:p>
        </p:txBody>
      </p:sp>
    </p:spTree>
    <p:extLst>
      <p:ext uri="{BB962C8B-B14F-4D97-AF65-F5344CB8AC3E}">
        <p14:creationId xmlns:p14="http://schemas.microsoft.com/office/powerpoint/2010/main" val="20555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63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large software project (and even small ones), it's valuable to have a way to track changes over time</a:t>
            </a:r>
          </a:p>
          <a:p>
            <a:r>
              <a:rPr lang="en-US" dirty="0"/>
              <a:t>Such tools are called </a:t>
            </a:r>
            <a:r>
              <a:rPr lang="en-US" b="1" dirty="0"/>
              <a:t>version control systems</a:t>
            </a:r>
          </a:p>
          <a:p>
            <a:r>
              <a:rPr lang="en-US" dirty="0"/>
              <a:t>They allow:</a:t>
            </a:r>
          </a:p>
          <a:p>
            <a:pPr lvl="1"/>
            <a:r>
              <a:rPr lang="en-US" dirty="0"/>
              <a:t>Changes to be tracked over time</a:t>
            </a:r>
          </a:p>
          <a:p>
            <a:pPr lvl="1"/>
            <a:r>
              <a:rPr lang="en-US" dirty="0"/>
              <a:t>Developers to check code into repositories</a:t>
            </a:r>
          </a:p>
          <a:p>
            <a:pPr lvl="1"/>
            <a:r>
              <a:rPr lang="en-US" dirty="0"/>
              <a:t>Comparison of files over time</a:t>
            </a:r>
          </a:p>
          <a:p>
            <a:pPr lvl="1"/>
            <a:r>
              <a:rPr lang="en-US" dirty="0"/>
              <a:t>Documentation of changes made</a:t>
            </a:r>
          </a:p>
          <a:p>
            <a:r>
              <a:rPr lang="en-US" dirty="0"/>
              <a:t>It's more than just a glorified backup system</a:t>
            </a:r>
          </a:p>
        </p:txBody>
      </p:sp>
    </p:spTree>
    <p:extLst>
      <p:ext uri="{BB962C8B-B14F-4D97-AF65-F5344CB8AC3E}">
        <p14:creationId xmlns:p14="http://schemas.microsoft.com/office/powerpoint/2010/main" val="35929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repository</a:t>
            </a:r>
            <a:r>
              <a:rPr lang="en-US" dirty="0"/>
              <a:t> is where all the development data is stored</a:t>
            </a:r>
          </a:p>
          <a:p>
            <a:pPr lvl="1"/>
            <a:r>
              <a:rPr lang="en-US" dirty="0"/>
              <a:t>Usually called </a:t>
            </a:r>
            <a:r>
              <a:rPr lang="en-US" b="1" dirty="0"/>
              <a:t>repos</a:t>
            </a:r>
            <a:r>
              <a:rPr lang="en-US" dirty="0"/>
              <a:t> by professionals</a:t>
            </a:r>
          </a:p>
          <a:p>
            <a:r>
              <a:rPr lang="en-US" dirty="0"/>
              <a:t>Repositories include the current source code as well as a history of all the changes ever made</a:t>
            </a:r>
          </a:p>
          <a:p>
            <a:r>
              <a:rPr lang="en-US" dirty="0"/>
              <a:t>For source code, most version control systems use </a:t>
            </a:r>
            <a:r>
              <a:rPr lang="en-US" b="1" dirty="0"/>
              <a:t>delta compression</a:t>
            </a:r>
            <a:r>
              <a:rPr lang="en-US" dirty="0"/>
              <a:t>, meaning that only the </a:t>
            </a:r>
            <a:r>
              <a:rPr lang="en-US" i="1" dirty="0"/>
              <a:t>differences</a:t>
            </a:r>
            <a:r>
              <a:rPr lang="en-US" dirty="0"/>
              <a:t> between files are stored</a:t>
            </a:r>
          </a:p>
          <a:p>
            <a:r>
              <a:rPr lang="en-US" dirty="0"/>
              <a:t>Thus, hundreds of versions of your code can be stored without taking up hundreds of times the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Committing</a:t>
            </a:r>
            <a:r>
              <a:rPr lang="en-US" dirty="0"/>
              <a:t> a file is adding its changes to a repository</a:t>
            </a:r>
          </a:p>
          <a:p>
            <a:r>
              <a:rPr lang="en-US" b="1" dirty="0"/>
              <a:t>Cloning</a:t>
            </a:r>
            <a:r>
              <a:rPr lang="en-US" dirty="0"/>
              <a:t> means creating a copy of another repository, including history</a:t>
            </a:r>
          </a:p>
          <a:p>
            <a:r>
              <a:rPr lang="en-US" b="1" dirty="0"/>
              <a:t>Merging</a:t>
            </a:r>
            <a:r>
              <a:rPr lang="en-US" dirty="0"/>
              <a:t> is combining two sets of files with independent changes into one set with changes from both</a:t>
            </a:r>
          </a:p>
          <a:p>
            <a:r>
              <a:rPr lang="en-US" b="1" dirty="0"/>
              <a:t>Pulling (or fetching)</a:t>
            </a:r>
            <a:r>
              <a:rPr lang="en-US" dirty="0"/>
              <a:t> copies the changes from an outside repository and adds them to the current repository</a:t>
            </a:r>
          </a:p>
          <a:p>
            <a:r>
              <a:rPr lang="en-US" b="1" dirty="0"/>
              <a:t>Pushing</a:t>
            </a:r>
            <a:r>
              <a:rPr lang="en-US" dirty="0"/>
              <a:t> copies the changes from the current repository to an outside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5192"/>
            <a:ext cx="7238999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Version control systems provide ways to organize the development process</a:t>
            </a:r>
          </a:p>
          <a:p>
            <a:r>
              <a:rPr lang="en-US" dirty="0"/>
              <a:t>One such feature is a visualization of the development process</a:t>
            </a:r>
          </a:p>
          <a:p>
            <a:r>
              <a:rPr lang="en-US" dirty="0"/>
              <a:t>The main sequence of development is called the </a:t>
            </a:r>
            <a:r>
              <a:rPr lang="en-US" b="1" dirty="0"/>
              <a:t>trunk</a:t>
            </a:r>
          </a:p>
          <a:p>
            <a:r>
              <a:rPr lang="en-US" dirty="0"/>
              <a:t>Code bases that diverge from main development (to work on a new feature) are </a:t>
            </a:r>
            <a:r>
              <a:rPr lang="en-US" b="1" dirty="0"/>
              <a:t>branches</a:t>
            </a:r>
          </a:p>
          <a:p>
            <a:r>
              <a:rPr lang="en-US" b="1" dirty="0"/>
              <a:t>Tags</a:t>
            </a:r>
            <a:r>
              <a:rPr lang="en-US" dirty="0"/>
              <a:t> are snapshots of the code base in a particular state, often a release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9296400" y="2026217"/>
            <a:ext cx="914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96400" y="3942513"/>
            <a:ext cx="914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9753600" y="2559617"/>
            <a:ext cx="0" cy="138289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820401" y="2616266"/>
            <a:ext cx="9144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20401" y="3409113"/>
            <a:ext cx="9144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96400" y="5455217"/>
            <a:ext cx="914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20401" y="4468660"/>
            <a:ext cx="9144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820401" y="5261507"/>
            <a:ext cx="9144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815182" y="6088933"/>
            <a:ext cx="914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Discontinued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01000" y="4343496"/>
            <a:ext cx="9144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Release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0" y="6142786"/>
            <a:ext cx="9144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Release 2</a:t>
            </a:r>
          </a:p>
        </p:txBody>
      </p:sp>
      <p:cxnSp>
        <p:nvCxnSpPr>
          <p:cNvPr id="18" name="Straight Arrow Connector 17"/>
          <p:cNvCxnSpPr>
            <a:stCxn id="4" idx="3"/>
            <a:endCxn id="8" idx="1"/>
          </p:cNvCxnSpPr>
          <p:nvPr/>
        </p:nvCxnSpPr>
        <p:spPr>
          <a:xfrm>
            <a:off x="10210800" y="2292917"/>
            <a:ext cx="609601" cy="59004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>
            <a:off x="11277601" y="3149666"/>
            <a:ext cx="0" cy="25944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  <a:endCxn id="5" idx="3"/>
          </p:cNvCxnSpPr>
          <p:nvPr/>
        </p:nvCxnSpPr>
        <p:spPr>
          <a:xfrm flipH="1">
            <a:off x="10210800" y="3675813"/>
            <a:ext cx="609601" cy="5334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3"/>
            <a:endCxn id="13" idx="0"/>
          </p:cNvCxnSpPr>
          <p:nvPr/>
        </p:nvCxnSpPr>
        <p:spPr>
          <a:xfrm>
            <a:off x="10210800" y="4209213"/>
            <a:ext cx="1066801" cy="25944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14" idx="0"/>
          </p:cNvCxnSpPr>
          <p:nvPr/>
        </p:nvCxnSpPr>
        <p:spPr>
          <a:xfrm>
            <a:off x="11277601" y="5002060"/>
            <a:ext cx="0" cy="25944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2"/>
            <a:endCxn id="15" idx="0"/>
          </p:cNvCxnSpPr>
          <p:nvPr/>
        </p:nvCxnSpPr>
        <p:spPr>
          <a:xfrm flipH="1">
            <a:off x="11272382" y="5794907"/>
            <a:ext cx="5219" cy="2940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2"/>
            <a:endCxn id="12" idx="0"/>
          </p:cNvCxnSpPr>
          <p:nvPr/>
        </p:nvCxnSpPr>
        <p:spPr>
          <a:xfrm>
            <a:off x="9753600" y="4475913"/>
            <a:ext cx="0" cy="97930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1"/>
            <a:endCxn id="16" idx="3"/>
          </p:cNvCxnSpPr>
          <p:nvPr/>
        </p:nvCxnSpPr>
        <p:spPr>
          <a:xfrm flipH="1">
            <a:off x="8915400" y="4209213"/>
            <a:ext cx="381000" cy="40098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1"/>
            <a:endCxn id="17" idx="3"/>
          </p:cNvCxnSpPr>
          <p:nvPr/>
        </p:nvCxnSpPr>
        <p:spPr>
          <a:xfrm flipH="1">
            <a:off x="8915400" y="5721917"/>
            <a:ext cx="381000" cy="68756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01000" y="16114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Tags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296400" y="16114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Trunk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68001" y="1593139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Branches</a:t>
            </a:r>
          </a:p>
        </p:txBody>
      </p:sp>
    </p:spTree>
    <p:extLst>
      <p:ext uri="{BB962C8B-B14F-4D97-AF65-F5344CB8AC3E}">
        <p14:creationId xmlns:p14="http://schemas.microsoft.com/office/powerpoint/2010/main" val="29484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version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Git</a:t>
            </a:r>
            <a:endParaRPr lang="en-US" b="1" dirty="0"/>
          </a:p>
          <a:p>
            <a:pPr lvl="1"/>
            <a:r>
              <a:rPr lang="en-US" dirty="0" err="1"/>
              <a:t>Git</a:t>
            </a:r>
            <a:r>
              <a:rPr lang="en-US" dirty="0"/>
              <a:t> is one of the most popular systems with a distributed model</a:t>
            </a:r>
          </a:p>
          <a:p>
            <a:r>
              <a:rPr lang="en-US" b="1" dirty="0"/>
              <a:t>SVN</a:t>
            </a:r>
          </a:p>
          <a:p>
            <a:pPr lvl="1"/>
            <a:r>
              <a:rPr lang="en-US" dirty="0"/>
              <a:t>SVN is one of the most popular systems with a client-server model</a:t>
            </a:r>
          </a:p>
          <a:p>
            <a:r>
              <a:rPr lang="en-US" b="1" dirty="0"/>
              <a:t>Microsoft Team Foundation Server</a:t>
            </a:r>
          </a:p>
          <a:p>
            <a:pPr lvl="1"/>
            <a:r>
              <a:rPr lang="en-US" dirty="0"/>
              <a:t>Microsoft always has to have its own thing</a:t>
            </a:r>
          </a:p>
          <a:p>
            <a:r>
              <a:rPr lang="en-US" b="1" dirty="0"/>
              <a:t>Mercurial</a:t>
            </a:r>
          </a:p>
          <a:p>
            <a:pPr lvl="1"/>
            <a:r>
              <a:rPr lang="en-US" dirty="0"/>
              <a:t>Mercurial competes with Git as a distributed VCS</a:t>
            </a:r>
          </a:p>
          <a:p>
            <a:r>
              <a:rPr lang="en-US" b="1" dirty="0"/>
              <a:t>Perforce</a:t>
            </a:r>
          </a:p>
          <a:p>
            <a:pPr lvl="1"/>
            <a:r>
              <a:rPr lang="en-US" dirty="0"/>
              <a:t>A big suite of tools that can do its own things or integrate with </a:t>
            </a:r>
            <a:r>
              <a:rPr lang="en-US" dirty="0" err="1"/>
              <a:t>Git</a:t>
            </a:r>
            <a:endParaRPr lang="en-US" dirty="0"/>
          </a:p>
          <a:p>
            <a:r>
              <a:rPr lang="en-US" b="1" dirty="0"/>
              <a:t>CVS</a:t>
            </a:r>
          </a:p>
          <a:p>
            <a:pPr lvl="1"/>
            <a:r>
              <a:rPr lang="en-US" dirty="0"/>
              <a:t>An old client-server tool that was popular until SVN overtook it</a:t>
            </a:r>
          </a:p>
        </p:txBody>
      </p:sp>
    </p:spTree>
    <p:extLst>
      <p:ext uri="{BB962C8B-B14F-4D97-AF65-F5344CB8AC3E}">
        <p14:creationId xmlns:p14="http://schemas.microsoft.com/office/powerpoint/2010/main" val="38292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of </a:t>
            </a:r>
            <a:r>
              <a:rPr lang="en-US" dirty="0" err="1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is a distributed VCS</a:t>
            </a:r>
          </a:p>
          <a:p>
            <a:r>
              <a:rPr lang="en-US" dirty="0"/>
              <a:t>Every computer has a complete history of all the changes, ever</a:t>
            </a:r>
          </a:p>
          <a:p>
            <a:r>
              <a:rPr lang="en-US" dirty="0"/>
              <a:t>There's no central server</a:t>
            </a:r>
          </a:p>
          <a:p>
            <a:r>
              <a:rPr lang="en-US" dirty="0"/>
              <a:t>Programmers make changes and push them to or pull them from other repositories</a:t>
            </a:r>
          </a:p>
          <a:p>
            <a:r>
              <a:rPr lang="en-US" dirty="0"/>
              <a:t>All operations are designed to be fast</a:t>
            </a:r>
          </a:p>
          <a:p>
            <a:r>
              <a:rPr lang="en-US" dirty="0"/>
              <a:t>Torvalds did a pretty good job, but some common tasks are confusing</a:t>
            </a:r>
          </a:p>
        </p:txBody>
      </p:sp>
    </p:spTree>
    <p:extLst>
      <p:ext uri="{BB962C8B-B14F-4D97-AF65-F5344CB8AC3E}">
        <p14:creationId xmlns:p14="http://schemas.microsoft.com/office/powerpoint/2010/main" val="24764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103D-47B7-4C75-AC3F-77ABF327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44EA4A-F79D-4045-B04F-0355976546C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2057398"/>
          <a:ext cx="11658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2D762E-A50F-424A-8D9F-D6370EFD80A8}"/>
              </a:ext>
            </a:extLst>
          </p:cNvPr>
          <p:cNvSpPr txBox="1"/>
          <p:nvPr/>
        </p:nvSpPr>
        <p:spPr>
          <a:xfrm>
            <a:off x="2438400" y="168657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08E60-7AA1-4EC0-B7A9-7F827225D431}"/>
              </a:ext>
            </a:extLst>
          </p:cNvPr>
          <p:cNvSpPr txBox="1"/>
          <p:nvPr/>
        </p:nvSpPr>
        <p:spPr>
          <a:xfrm>
            <a:off x="5295900" y="168657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Commit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7CCBD-D3C2-4A92-BFAA-36EC1DD49B4B}"/>
              </a:ext>
            </a:extLst>
          </p:cNvPr>
          <p:cNvSpPr txBox="1"/>
          <p:nvPr/>
        </p:nvSpPr>
        <p:spPr>
          <a:xfrm>
            <a:off x="8458200" y="169446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</a:rPr>
              <a:t>Push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26ACF-08E9-47FB-AEBB-4B26298872B2}"/>
              </a:ext>
            </a:extLst>
          </p:cNvPr>
          <p:cNvGrpSpPr/>
          <p:nvPr/>
        </p:nvGrpSpPr>
        <p:grpSpPr>
          <a:xfrm flipH="1">
            <a:off x="8915400" y="3154614"/>
            <a:ext cx="474894" cy="555536"/>
            <a:chOff x="8741388" y="358864"/>
            <a:chExt cx="474894" cy="555536"/>
          </a:xfrm>
          <a:solidFill>
            <a:schemeClr val="accent5"/>
          </a:solidFill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D93A55E-4038-455F-BD4D-5E6E0F68592B}"/>
                </a:ext>
              </a:extLst>
            </p:cNvPr>
            <p:cNvSpPr/>
            <p:nvPr/>
          </p:nvSpPr>
          <p:spPr>
            <a:xfrm>
              <a:off x="8741388" y="358864"/>
              <a:ext cx="474894" cy="55553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57150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Right 4">
              <a:extLst>
                <a:ext uri="{FF2B5EF4-FFF2-40B4-BE49-F238E27FC236}">
                  <a16:creationId xmlns:a16="http://schemas.microsoft.com/office/drawing/2014/main" id="{3FD96D9F-0C17-42D6-AEE3-93589830F733}"/>
                </a:ext>
              </a:extLst>
            </p:cNvPr>
            <p:cNvSpPr txBox="1"/>
            <p:nvPr/>
          </p:nvSpPr>
          <p:spPr>
            <a:xfrm>
              <a:off x="8741388" y="469971"/>
              <a:ext cx="332426" cy="333322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B25691-B170-4211-B0AF-E17D8562DDAE}"/>
              </a:ext>
            </a:extLst>
          </p:cNvPr>
          <p:cNvSpPr txBox="1"/>
          <p:nvPr/>
        </p:nvSpPr>
        <p:spPr>
          <a:xfrm>
            <a:off x="8458200" y="388619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Fetch</a:t>
            </a: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5CB7E66F-CFB0-4B88-85DB-37D375021D48}"/>
              </a:ext>
            </a:extLst>
          </p:cNvPr>
          <p:cNvSpPr/>
          <p:nvPr/>
        </p:nvSpPr>
        <p:spPr>
          <a:xfrm rot="5400000">
            <a:off x="5067299" y="-571500"/>
            <a:ext cx="1600201" cy="10210800"/>
          </a:xfrm>
          <a:prstGeom prst="curvedLeftArrow">
            <a:avLst>
              <a:gd name="adj1" fmla="val 21481"/>
              <a:gd name="adj2" fmla="val 50000"/>
              <a:gd name="adj3" fmla="val 25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63A0BA-D017-49FE-A045-72BAAADE9174}"/>
              </a:ext>
            </a:extLst>
          </p:cNvPr>
          <p:cNvGrpSpPr/>
          <p:nvPr/>
        </p:nvGrpSpPr>
        <p:grpSpPr>
          <a:xfrm flipH="1">
            <a:off x="2658153" y="3178262"/>
            <a:ext cx="474894" cy="555536"/>
            <a:chOff x="8741388" y="358864"/>
            <a:chExt cx="474894" cy="555536"/>
          </a:xfrm>
          <a:solidFill>
            <a:schemeClr val="accent3"/>
          </a:solidFill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5A19AA8C-22B3-4060-AB97-F0C41666A35C}"/>
                </a:ext>
              </a:extLst>
            </p:cNvPr>
            <p:cNvSpPr/>
            <p:nvPr/>
          </p:nvSpPr>
          <p:spPr>
            <a:xfrm>
              <a:off x="8741388" y="358864"/>
              <a:ext cx="474894" cy="55553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57150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rrow: Right 4">
              <a:extLst>
                <a:ext uri="{FF2B5EF4-FFF2-40B4-BE49-F238E27FC236}">
                  <a16:creationId xmlns:a16="http://schemas.microsoft.com/office/drawing/2014/main" id="{0CF38AAB-1B93-471D-BB74-002AD1CFC5C9}"/>
                </a:ext>
              </a:extLst>
            </p:cNvPr>
            <p:cNvSpPr txBox="1"/>
            <p:nvPr/>
          </p:nvSpPr>
          <p:spPr>
            <a:xfrm>
              <a:off x="8741388" y="469971"/>
              <a:ext cx="332426" cy="333322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F2707FD-A320-449C-84DC-8C4D63204962}"/>
              </a:ext>
            </a:extLst>
          </p:cNvPr>
          <p:cNvSpPr txBox="1"/>
          <p:nvPr/>
        </p:nvSpPr>
        <p:spPr>
          <a:xfrm>
            <a:off x="2130260" y="386382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Reset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FD0618-E170-4656-A880-597910AD6AE9}"/>
              </a:ext>
            </a:extLst>
          </p:cNvPr>
          <p:cNvSpPr txBox="1"/>
          <p:nvPr/>
        </p:nvSpPr>
        <p:spPr>
          <a:xfrm>
            <a:off x="5334000" y="4810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Pull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C9794C-A979-41B8-AED0-936A6836AF1B}"/>
              </a:ext>
            </a:extLst>
          </p:cNvPr>
          <p:cNvSpPr txBox="1"/>
          <p:nvPr/>
        </p:nvSpPr>
        <p:spPr>
          <a:xfrm>
            <a:off x="228600" y="5798403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It's all possible to reset to an earlier commit, overwriting the working directory, but it's confusing to put that arrow in.</a:t>
            </a:r>
          </a:p>
        </p:txBody>
      </p:sp>
    </p:spTree>
    <p:extLst>
      <p:ext uri="{BB962C8B-B14F-4D97-AF65-F5344CB8AC3E}">
        <p14:creationId xmlns:p14="http://schemas.microsoft.com/office/powerpoint/2010/main" val="152278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ADD2-4781-45C9-B894-4DC505BE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Scrum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2B9F2-D7D6-46A2-8DD2-BF37BE771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25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ithub octoc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7301" r="24000" b="7619"/>
          <a:stretch/>
        </p:blipFill>
        <p:spPr bwMode="auto">
          <a:xfrm>
            <a:off x="8772986" y="4038600"/>
            <a:ext cx="340852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GitHub.com provides online repositories for code</a:t>
            </a:r>
          </a:p>
          <a:p>
            <a:pPr lvl="1"/>
            <a:r>
              <a:rPr lang="en-US" dirty="0"/>
              <a:t>Private repositories (except for education) are </a:t>
            </a:r>
            <a:r>
              <a:rPr lang="en-US" b="1" dirty="0"/>
              <a:t>not</a:t>
            </a:r>
            <a:r>
              <a:rPr lang="en-US" dirty="0"/>
              <a:t> free</a:t>
            </a:r>
          </a:p>
          <a:p>
            <a:pPr lvl="1"/>
            <a:r>
              <a:rPr lang="en-US" dirty="0"/>
              <a:t>Public repositories are free</a:t>
            </a:r>
          </a:p>
          <a:p>
            <a:r>
              <a:rPr lang="en-US" dirty="0" err="1"/>
              <a:t>Git</a:t>
            </a:r>
            <a:r>
              <a:rPr lang="en-US" dirty="0"/>
              <a:t> can be used without GitHub</a:t>
            </a:r>
          </a:p>
          <a:p>
            <a:r>
              <a:rPr lang="en-US" dirty="0"/>
              <a:t>GitHub can even be used without </a:t>
            </a:r>
            <a:r>
              <a:rPr lang="en-US" dirty="0" err="1"/>
              <a:t>Git</a:t>
            </a:r>
            <a:r>
              <a:rPr lang="en-US" dirty="0"/>
              <a:t> (since it has support for SVN)</a:t>
            </a:r>
          </a:p>
          <a:p>
            <a:r>
              <a:rPr lang="en-US" dirty="0"/>
              <a:t>GitHub has nice tools for:</a:t>
            </a:r>
          </a:p>
          <a:p>
            <a:pPr lvl="1"/>
            <a:r>
              <a:rPr lang="en-US" dirty="0"/>
              <a:t>Visualizing who's committing and how much they have changed</a:t>
            </a:r>
          </a:p>
          <a:p>
            <a:pPr lvl="1"/>
            <a:r>
              <a:rPr lang="en-US" dirty="0"/>
              <a:t>Issue tracking</a:t>
            </a:r>
          </a:p>
          <a:p>
            <a:pPr lvl="1"/>
            <a:r>
              <a:rPr lang="en-US" dirty="0"/>
              <a:t>Writing commit information and Read Me files</a:t>
            </a:r>
          </a:p>
          <a:p>
            <a:pPr lvl="1"/>
            <a:r>
              <a:rPr lang="en-US" dirty="0"/>
              <a:t>Pushing and pulling repos stored on GitHub</a:t>
            </a:r>
          </a:p>
          <a:p>
            <a:pPr lvl="1"/>
            <a:r>
              <a:rPr lang="en-US" dirty="0"/>
              <a:t>Creating webpages related to releasing software</a:t>
            </a:r>
          </a:p>
          <a:p>
            <a:r>
              <a:rPr lang="en-US" dirty="0"/>
              <a:t>Ironically, Linus Torvalds hates GitHub</a:t>
            </a:r>
          </a:p>
        </p:txBody>
      </p:sp>
    </p:spTree>
    <p:extLst>
      <p:ext uri="{BB962C8B-B14F-4D97-AF65-F5344CB8AC3E}">
        <p14:creationId xmlns:p14="http://schemas.microsoft.com/office/powerpoint/2010/main" val="4887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3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BA62-8048-48AE-85BB-494FFAA9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0828-18D6-4608-BAFF-B9BF3B79B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Stakeholders</a:t>
            </a:r>
            <a:r>
              <a:rPr lang="en-US" dirty="0"/>
              <a:t> are anyone affected by a product or its development</a:t>
            </a:r>
          </a:p>
          <a:p>
            <a:pPr lvl="1"/>
            <a:r>
              <a:rPr lang="en-US" b="1" dirty="0"/>
              <a:t>Customers</a:t>
            </a:r>
            <a:r>
              <a:rPr lang="en-US" dirty="0"/>
              <a:t> are the people that pay for a product</a:t>
            </a:r>
          </a:p>
          <a:p>
            <a:pPr lvl="1"/>
            <a:r>
              <a:rPr lang="en-US" b="1" dirty="0"/>
              <a:t>Users</a:t>
            </a:r>
            <a:r>
              <a:rPr lang="en-US" dirty="0"/>
              <a:t> are people who interact with the product</a:t>
            </a:r>
          </a:p>
          <a:p>
            <a:pPr lvl="1"/>
            <a:r>
              <a:rPr lang="en-US" b="1" dirty="0"/>
              <a:t>Clients</a:t>
            </a:r>
            <a:r>
              <a:rPr lang="en-US" dirty="0"/>
              <a:t> are people for whom software was created (includes both customers and users)</a:t>
            </a:r>
          </a:p>
          <a:p>
            <a:pPr lvl="1"/>
            <a:r>
              <a:rPr lang="en-US" b="1" dirty="0"/>
              <a:t>Developers</a:t>
            </a:r>
            <a:r>
              <a:rPr lang="en-US" dirty="0"/>
              <a:t> are all the people who work on the project</a:t>
            </a:r>
          </a:p>
          <a:p>
            <a:pPr lvl="1"/>
            <a:r>
              <a:rPr lang="en-US" b="1" dirty="0"/>
              <a:t>Regulators</a:t>
            </a:r>
            <a:r>
              <a:rPr lang="en-US" dirty="0"/>
              <a:t> are responsible for ensuring that software meets standards</a:t>
            </a:r>
          </a:p>
          <a:p>
            <a:pPr lvl="1"/>
            <a:r>
              <a:rPr lang="en-US" b="1" dirty="0"/>
              <a:t>Marketers</a:t>
            </a:r>
            <a:r>
              <a:rPr lang="en-US" dirty="0"/>
              <a:t> stand in for clients when making mass-market products</a:t>
            </a:r>
          </a:p>
        </p:txBody>
      </p:sp>
    </p:spTree>
    <p:extLst>
      <p:ext uri="{BB962C8B-B14F-4D97-AF65-F5344CB8AC3E}">
        <p14:creationId xmlns:p14="http://schemas.microsoft.com/office/powerpoint/2010/main" val="410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5269-9EB1-4CA8-8EC2-85AD0190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C518A-A843-40FA-8C06-9F5A53D9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stakeholder need</a:t>
            </a:r>
            <a:r>
              <a:rPr lang="en-US" dirty="0"/>
              <a:t> is a feature that one or more stakeholders want</a:t>
            </a:r>
          </a:p>
          <a:p>
            <a:r>
              <a:rPr lang="en-US" dirty="0"/>
              <a:t>Sometimes, these needs are written in descriptions called </a:t>
            </a:r>
            <a:r>
              <a:rPr lang="en-US" b="1" dirty="0"/>
              <a:t>needs specifications</a:t>
            </a:r>
          </a:p>
          <a:p>
            <a:r>
              <a:rPr lang="en-US" dirty="0"/>
              <a:t>Then, developers have to wrangle all of these conflicting, incomplete, and vague needs into a requirements specification</a:t>
            </a:r>
          </a:p>
          <a:p>
            <a:r>
              <a:rPr lang="en-US" dirty="0"/>
              <a:t>Traditional methods may have a specific person who does this</a:t>
            </a:r>
          </a:p>
          <a:p>
            <a:pPr lvl="1"/>
            <a:r>
              <a:rPr lang="en-US" dirty="0"/>
              <a:t>Titles like </a:t>
            </a:r>
            <a:r>
              <a:rPr lang="en-US" b="1" dirty="0"/>
              <a:t>requirements analyst</a:t>
            </a:r>
            <a:r>
              <a:rPr lang="en-US" dirty="0"/>
              <a:t>, </a:t>
            </a:r>
            <a:r>
              <a:rPr lang="en-US" b="1" dirty="0"/>
              <a:t>requirements specialist</a:t>
            </a:r>
            <a:r>
              <a:rPr lang="en-US" dirty="0"/>
              <a:t>, </a:t>
            </a:r>
            <a:r>
              <a:rPr lang="en-US" b="1" dirty="0"/>
              <a:t>user interaction designer</a:t>
            </a:r>
          </a:p>
        </p:txBody>
      </p:sp>
    </p:spTree>
    <p:extLst>
      <p:ext uri="{BB962C8B-B14F-4D97-AF65-F5344CB8AC3E}">
        <p14:creationId xmlns:p14="http://schemas.microsoft.com/office/powerpoint/2010/main" val="29329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10EA-45F5-47B8-87E8-2BA61CA2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549C-8ABC-4AF5-BE49-CD95B0C5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It's common to divide requirements into functional and non-functional categories</a:t>
            </a:r>
          </a:p>
          <a:p>
            <a:r>
              <a:rPr lang="en-US" b="1" dirty="0"/>
              <a:t>Functional requirements</a:t>
            </a:r>
            <a:r>
              <a:rPr lang="en-US" dirty="0"/>
              <a:t> are about how software takes input and turns it into output, its </a:t>
            </a:r>
            <a:r>
              <a:rPr lang="en-US" b="1" dirty="0"/>
              <a:t>behavior</a:t>
            </a:r>
          </a:p>
          <a:p>
            <a:pPr lvl="1"/>
            <a:r>
              <a:rPr lang="en-US" dirty="0"/>
              <a:t>Appearance</a:t>
            </a:r>
          </a:p>
          <a:p>
            <a:pPr lvl="1"/>
            <a:r>
              <a:rPr lang="en-US" dirty="0"/>
              <a:t>User interface actions</a:t>
            </a:r>
          </a:p>
          <a:p>
            <a:pPr lvl="1"/>
            <a:r>
              <a:rPr lang="en-US" dirty="0"/>
              <a:t>Input and output processes</a:t>
            </a:r>
          </a:p>
          <a:p>
            <a:r>
              <a:rPr lang="en-US" dirty="0"/>
              <a:t>Most requirements are functional requirements, and they take the most time and effort to specify</a:t>
            </a:r>
          </a:p>
        </p:txBody>
      </p:sp>
    </p:spTree>
    <p:extLst>
      <p:ext uri="{BB962C8B-B14F-4D97-AF65-F5344CB8AC3E}">
        <p14:creationId xmlns:p14="http://schemas.microsoft.com/office/powerpoint/2010/main" val="11946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A151-A33B-435E-9EA8-132C1560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3FFF-9E0C-431A-8688-4E672A06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70180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Non-functional requirements</a:t>
            </a:r>
            <a:r>
              <a:rPr lang="en-US" dirty="0"/>
              <a:t> describe the </a:t>
            </a:r>
            <a:r>
              <a:rPr lang="en-US" b="1" dirty="0"/>
              <a:t>properties</a:t>
            </a:r>
            <a:r>
              <a:rPr lang="en-US" dirty="0"/>
              <a:t> software must have</a:t>
            </a:r>
          </a:p>
          <a:p>
            <a:pPr lvl="1"/>
            <a:r>
              <a:rPr lang="en-US" dirty="0"/>
              <a:t>Speed of processing</a:t>
            </a:r>
          </a:p>
          <a:p>
            <a:pPr lvl="1"/>
            <a:r>
              <a:rPr lang="en-US" dirty="0"/>
              <a:t>Amount of memory used</a:t>
            </a:r>
          </a:p>
          <a:p>
            <a:pPr lvl="1"/>
            <a:r>
              <a:rPr lang="en-US" dirty="0"/>
              <a:t>How often failures can be permitted</a:t>
            </a:r>
          </a:p>
          <a:p>
            <a:pPr lvl="1"/>
            <a:r>
              <a:rPr lang="en-US" dirty="0"/>
              <a:t>Level of security</a:t>
            </a:r>
          </a:p>
          <a:p>
            <a:pPr lvl="1"/>
            <a:r>
              <a:rPr lang="en-US" dirty="0"/>
              <a:t>Ease of modification</a:t>
            </a:r>
          </a:p>
          <a:p>
            <a:pPr lvl="1"/>
            <a:r>
              <a:rPr lang="en-US" dirty="0"/>
              <a:t>Cost of development</a:t>
            </a:r>
          </a:p>
          <a:p>
            <a:pPr lvl="1"/>
            <a:r>
              <a:rPr lang="en-US" dirty="0"/>
              <a:t>Platforms the product must run on</a:t>
            </a:r>
          </a:p>
          <a:p>
            <a:r>
              <a:rPr lang="en-US" dirty="0"/>
              <a:t>Non-functional requirements are more abstract than functional requirements</a:t>
            </a:r>
          </a:p>
          <a:p>
            <a:r>
              <a:rPr lang="en-US" dirty="0"/>
              <a:t>Functional requirements are tied to specific pieces of code, but non-functional requirements are properties of the whole system</a:t>
            </a:r>
          </a:p>
        </p:txBody>
      </p:sp>
    </p:spTree>
    <p:extLst>
      <p:ext uri="{BB962C8B-B14F-4D97-AF65-F5344CB8AC3E}">
        <p14:creationId xmlns:p14="http://schemas.microsoft.com/office/powerpoint/2010/main" val="15996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88E5-5075-4D62-A526-0CF0ED6E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DDCF4-1DFF-4BB0-8CDE-F7D47904B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Business requirements specifications</a:t>
            </a:r>
            <a:r>
              <a:rPr lang="en-US" dirty="0"/>
              <a:t> are client objectives that must be met</a:t>
            </a:r>
          </a:p>
          <a:p>
            <a:pPr lvl="1"/>
            <a:r>
              <a:rPr lang="en-US" dirty="0"/>
              <a:t>They are abstract descriptions of the product</a:t>
            </a:r>
          </a:p>
          <a:p>
            <a:pPr lvl="1"/>
            <a:r>
              <a:rPr lang="en-US" dirty="0"/>
              <a:t>They might include deadlines or sales targets</a:t>
            </a:r>
          </a:p>
          <a:p>
            <a:pPr lvl="1"/>
            <a:r>
              <a:rPr lang="en-US" dirty="0"/>
              <a:t>They're usually non-functional requirements</a:t>
            </a:r>
          </a:p>
          <a:p>
            <a:r>
              <a:rPr lang="en-US" b="1" dirty="0"/>
              <a:t>User-level needs and requirements</a:t>
            </a:r>
            <a:r>
              <a:rPr lang="en-US" dirty="0"/>
              <a:t> are one step more concrete</a:t>
            </a:r>
          </a:p>
          <a:p>
            <a:pPr lvl="1"/>
            <a:r>
              <a:rPr lang="en-US" dirty="0"/>
              <a:t>They describe tasks or goals that the product would allow a user to perform</a:t>
            </a:r>
          </a:p>
          <a:p>
            <a:pPr lvl="1"/>
            <a:r>
              <a:rPr lang="en-US" dirty="0"/>
              <a:t>These tend to describe what the product does but not how</a:t>
            </a:r>
          </a:p>
          <a:p>
            <a:pPr lvl="1"/>
            <a:r>
              <a:rPr lang="en-US" dirty="0"/>
              <a:t>Could be functional or non-functional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CBC-96C4-437A-8E47-2EAB6947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levels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D80D7-2354-4A3D-A484-3438B6A85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Operational-level needs and requirements</a:t>
            </a:r>
            <a:r>
              <a:rPr lang="en-US" dirty="0"/>
              <a:t> describe individual inputs and outputs</a:t>
            </a:r>
          </a:p>
          <a:p>
            <a:pPr lvl="1"/>
            <a:r>
              <a:rPr lang="en-US" dirty="0"/>
              <a:t>These are more specific than user-level needs and requirements</a:t>
            </a:r>
          </a:p>
          <a:p>
            <a:pPr lvl="1"/>
            <a:r>
              <a:rPr lang="en-US" dirty="0"/>
              <a:t>Example: The product must allow users to enter polynomial equations, trigonometric equations, logarithmic equations, and exponential equations, all of one variable.</a:t>
            </a:r>
          </a:p>
          <a:p>
            <a:r>
              <a:rPr lang="en-US" b="1" dirty="0"/>
              <a:t>Physical-level needs and requirements</a:t>
            </a:r>
            <a:r>
              <a:rPr lang="en-US" dirty="0"/>
              <a:t> are about the appearance and formatting of the user interface</a:t>
            </a:r>
          </a:p>
          <a:p>
            <a:pPr lvl="1"/>
            <a:r>
              <a:rPr lang="en-US" dirty="0"/>
              <a:t>These will describe what the product actually looks like (which might be several different descriptions if the same product works on a desktop and a phone)</a:t>
            </a:r>
          </a:p>
          <a:p>
            <a:pPr lvl="1"/>
            <a:r>
              <a:rPr lang="en-US" dirty="0"/>
              <a:t>Example: The product must provide a text-box for equation input. The text box must display 50 characters and scroll vertically up to 800 lines.</a:t>
            </a:r>
          </a:p>
        </p:txBody>
      </p:sp>
    </p:spTree>
    <p:extLst>
      <p:ext uri="{BB962C8B-B14F-4D97-AF65-F5344CB8AC3E}">
        <p14:creationId xmlns:p14="http://schemas.microsoft.com/office/powerpoint/2010/main" val="14881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016E-B5FF-416F-8DE5-E5A3B1F5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in traditional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39B0-5206-4826-9A57-21E2EA6E8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of the terminology we've been using comes out of traditional software development processes like waterfall</a:t>
            </a:r>
          </a:p>
          <a:p>
            <a:r>
              <a:rPr lang="en-US" dirty="0"/>
              <a:t>In that paradigm, requirements must be gathered first, followed by design, followed by implementation, testing, and maintenance</a:t>
            </a:r>
          </a:p>
          <a:p>
            <a:r>
              <a:rPr lang="en-US" dirty="0"/>
              <a:t>The requirements must be </a:t>
            </a:r>
            <a:r>
              <a:rPr lang="en-US" b="1" dirty="0"/>
              <a:t>frozen</a:t>
            </a:r>
            <a:r>
              <a:rPr lang="en-US" dirty="0"/>
              <a:t> so that the next steps can take place</a:t>
            </a:r>
          </a:p>
          <a:p>
            <a:r>
              <a:rPr lang="en-US" dirty="0"/>
              <a:t>Then, no one wants to change the requirements because you'll have to redo everything that comes after, which is 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B6C5-322C-44F3-B1FF-0B2B81D3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requirements in traditional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6C95-A8B3-4B00-98F4-9ECD6D655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really hard to figure out all the requirements before doing any coding and looking at prototypes</a:t>
            </a:r>
          </a:p>
          <a:p>
            <a:r>
              <a:rPr lang="en-US" dirty="0"/>
              <a:t>The world changes quickly, especially in technology, and people's desires change</a:t>
            </a:r>
          </a:p>
          <a:p>
            <a:r>
              <a:rPr lang="en-US" dirty="0"/>
              <a:t>Writing all the requirements takes a lot of work, creates large documents, and costs a lot of money</a:t>
            </a:r>
          </a:p>
          <a:p>
            <a:r>
              <a:rPr lang="en-US" dirty="0"/>
              <a:t>The waterfall process means that nothing is ready for a long time (often years) after the project starts, and some projects get canceled</a:t>
            </a:r>
          </a:p>
        </p:txBody>
      </p:sp>
    </p:spTree>
    <p:extLst>
      <p:ext uri="{BB962C8B-B14F-4D97-AF65-F5344CB8AC3E}">
        <p14:creationId xmlns:p14="http://schemas.microsoft.com/office/powerpoint/2010/main" val="6197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13F1-E8E4-4AB1-883D-0DFAB5E3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C3C37-0E46-4076-9915-AE80F9B88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mentioned </a:t>
            </a:r>
            <a:r>
              <a:rPr lang="en-US" b="1" dirty="0"/>
              <a:t>user stories</a:t>
            </a:r>
            <a:r>
              <a:rPr lang="en-US" dirty="0"/>
              <a:t> in the discussion about requirements</a:t>
            </a:r>
          </a:p>
          <a:p>
            <a:r>
              <a:rPr lang="en-US" dirty="0"/>
              <a:t>User stories are the most popular way of specifying features in Scrum</a:t>
            </a:r>
          </a:p>
          <a:p>
            <a:r>
              <a:rPr lang="en-US" dirty="0"/>
              <a:t>User story format:</a:t>
            </a:r>
          </a:p>
          <a:p>
            <a:pPr lvl="1"/>
            <a:r>
              <a:rPr lang="en-US" dirty="0"/>
              <a:t>As a &lt;</a:t>
            </a:r>
            <a:r>
              <a:rPr lang="en-US" i="1" dirty="0"/>
              <a:t>user role</a:t>
            </a:r>
            <a:r>
              <a:rPr lang="en-US" dirty="0"/>
              <a:t>&gt; I want to &lt;</a:t>
            </a:r>
            <a:r>
              <a:rPr lang="en-US" i="1" dirty="0"/>
              <a:t>goal</a:t>
            </a:r>
            <a:r>
              <a:rPr lang="en-US" dirty="0"/>
              <a:t>&gt; so that &lt;</a:t>
            </a:r>
            <a:r>
              <a:rPr lang="en-US" i="1" dirty="0"/>
              <a:t>benefit</a:t>
            </a:r>
            <a:r>
              <a:rPr lang="en-US" dirty="0"/>
              <a:t>&gt;.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As a course scheduler I want to determine whether students can take other sections of a course so that I can see if I can cancel a section with students already enrolled in it.</a:t>
            </a:r>
          </a:p>
          <a:p>
            <a:pPr lvl="1"/>
            <a:r>
              <a:rPr lang="en-US" dirty="0"/>
              <a:t>As a shopper I want to see whether an item is still on sale so that I can buy it more cheaply.</a:t>
            </a:r>
          </a:p>
          <a:p>
            <a:pPr lvl="1"/>
            <a:r>
              <a:rPr lang="en-US" dirty="0"/>
              <a:t>As an internet user I want to secure my devices so that I can protect my private information.</a:t>
            </a:r>
          </a:p>
          <a:p>
            <a:pPr lvl="1"/>
            <a:r>
              <a:rPr lang="en-US" dirty="0"/>
              <a:t>As an electric utility customer I want to see my usage over several years so that I can analyze it to budget my electricity costs more exactly.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6CD5-9FDB-4B3C-A308-6D4AA2CA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in agile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61E7-BDF4-4F73-88F4-2211E0342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Agile developers try not to write requirements at all</a:t>
            </a:r>
          </a:p>
          <a:p>
            <a:pPr lvl="1"/>
            <a:r>
              <a:rPr lang="en-US" dirty="0"/>
              <a:t>But you have to start with something...</a:t>
            </a:r>
          </a:p>
          <a:p>
            <a:r>
              <a:rPr lang="en-US" dirty="0"/>
              <a:t>Stakeholder needs are turned into lists called </a:t>
            </a:r>
            <a:r>
              <a:rPr lang="en-US" b="1" dirty="0"/>
              <a:t>product backlogs</a:t>
            </a:r>
          </a:p>
          <a:p>
            <a:r>
              <a:rPr lang="en-US" dirty="0"/>
              <a:t>A </a:t>
            </a:r>
            <a:r>
              <a:rPr lang="en-US" b="1" dirty="0"/>
              <a:t>product owner</a:t>
            </a:r>
            <a:r>
              <a:rPr lang="en-US" dirty="0"/>
              <a:t> adds to the product backlogs and prioritizes them</a:t>
            </a:r>
          </a:p>
          <a:p>
            <a:r>
              <a:rPr lang="en-US" dirty="0"/>
              <a:t>High priority items are chosen for each </a:t>
            </a:r>
            <a:r>
              <a:rPr lang="en-US" b="1" dirty="0"/>
              <a:t>sprint</a:t>
            </a:r>
            <a:r>
              <a:rPr lang="en-US" dirty="0"/>
              <a:t>, the agile term for a development iteration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DC4E-6F35-4718-A560-49D433B1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Scrum tries to make changing requirements cheap and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E0504-2EB5-4B76-99C4-15BFBF6D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Delay choosing requirements as long as possible</a:t>
            </a:r>
          </a:p>
          <a:p>
            <a:pPr lvl="1"/>
            <a:r>
              <a:rPr lang="en-US" dirty="0"/>
              <a:t>Stakeholder needs can be easily added or removed from the product backlog</a:t>
            </a:r>
          </a:p>
          <a:p>
            <a:pPr lvl="1"/>
            <a:r>
              <a:rPr lang="en-US" dirty="0"/>
              <a:t>Requirements are set only for the product backlog items (PBIs) when they're implemented on a sprint</a:t>
            </a:r>
          </a:p>
          <a:p>
            <a:r>
              <a:rPr lang="en-US" dirty="0"/>
              <a:t>Delay refinement as long as possible</a:t>
            </a:r>
          </a:p>
          <a:p>
            <a:pPr lvl="1"/>
            <a:r>
              <a:rPr lang="en-US" dirty="0"/>
              <a:t>PBIs are broken down until they're small enough and detailed enough for a single sprint</a:t>
            </a:r>
          </a:p>
          <a:p>
            <a:pPr lvl="1"/>
            <a:r>
              <a:rPr lang="en-US" dirty="0"/>
              <a:t>User-level requirements are refined into operational- and physical-level requirements for the sprint where they're implemented</a:t>
            </a:r>
          </a:p>
          <a:p>
            <a:r>
              <a:rPr lang="en-US" dirty="0"/>
              <a:t>Avoid writing requirements altogether</a:t>
            </a:r>
          </a:p>
          <a:p>
            <a:pPr lvl="1"/>
            <a:r>
              <a:rPr lang="en-US" dirty="0"/>
              <a:t>Instead of writing down physical-level requirements, talk to the stakeholders and implement what they say in the sprint</a:t>
            </a:r>
          </a:p>
          <a:p>
            <a:r>
              <a:rPr lang="en-US" dirty="0"/>
              <a:t>Determine requirements in light of current product features</a:t>
            </a:r>
          </a:p>
          <a:p>
            <a:pPr lvl="1"/>
            <a:r>
              <a:rPr lang="en-US" dirty="0"/>
              <a:t>Because agile methods iterate on an existing product, everyone can see which features would be most useful next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C31F-A8B2-4729-BAF1-FA861EA1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Stating specifications in traditional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7BF3-680A-4DD2-A087-E0CA6E0A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Specifications are usually made in declarative English (or appropriate natural language) sentences</a:t>
            </a:r>
          </a:p>
          <a:p>
            <a:r>
              <a:rPr lang="en-US" dirty="0"/>
              <a:t>Problem: English is vague and confusing</a:t>
            </a:r>
          </a:p>
          <a:p>
            <a:r>
              <a:rPr lang="en-US" dirty="0"/>
              <a:t>Rules for good technical writing:</a:t>
            </a:r>
          </a:p>
          <a:p>
            <a:pPr lvl="1"/>
            <a:r>
              <a:rPr lang="en-US" dirty="0"/>
              <a:t>Write complete, simple sentences in the active voice</a:t>
            </a:r>
          </a:p>
          <a:p>
            <a:pPr lvl="1"/>
            <a:r>
              <a:rPr lang="en-US" dirty="0"/>
              <a:t>Define terms clearly and use them consistently</a:t>
            </a:r>
          </a:p>
          <a:p>
            <a:pPr lvl="1"/>
            <a:r>
              <a:rPr lang="en-US" dirty="0"/>
              <a:t>Avoid synonyms</a:t>
            </a:r>
          </a:p>
          <a:p>
            <a:pPr lvl="1"/>
            <a:r>
              <a:rPr lang="en-US" dirty="0"/>
              <a:t>Group related material into sections</a:t>
            </a:r>
          </a:p>
          <a:p>
            <a:pPr lvl="1"/>
            <a:r>
              <a:rPr lang="en-US" dirty="0"/>
              <a:t>Use tables, lists, indentation, white space, and other formatting aids</a:t>
            </a:r>
          </a:p>
          <a:p>
            <a:r>
              <a:rPr lang="en-US" dirty="0"/>
              <a:t>Use "must" or "shall" to describe behaviors the product must do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4B1F-129F-44C4-886F-C3B34794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Testable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57C4-C461-4D75-B665-C5662E70A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Requirements should be </a:t>
            </a:r>
            <a:r>
              <a:rPr lang="en-US" b="1" dirty="0"/>
              <a:t>testable</a:t>
            </a:r>
            <a:r>
              <a:rPr lang="en-US" dirty="0"/>
              <a:t> or </a:t>
            </a:r>
            <a:r>
              <a:rPr lang="en-US" b="1" dirty="0"/>
              <a:t>verifiable</a:t>
            </a:r>
          </a:p>
          <a:p>
            <a:r>
              <a:rPr lang="en-US" dirty="0"/>
              <a:t>This means that there can be a process for testing whether the product meets the requirement</a:t>
            </a:r>
          </a:p>
          <a:p>
            <a:r>
              <a:rPr lang="en-US" b="1" dirty="0"/>
              <a:t>Bad requirement:</a:t>
            </a:r>
          </a:p>
          <a:p>
            <a:pPr lvl="1"/>
            <a:r>
              <a:rPr lang="en-US" dirty="0"/>
              <a:t>The product must display query results quickly.</a:t>
            </a:r>
          </a:p>
          <a:p>
            <a:r>
              <a:rPr lang="en-US" b="1" dirty="0"/>
              <a:t>Good requirement:</a:t>
            </a:r>
          </a:p>
          <a:p>
            <a:pPr lvl="1"/>
            <a:r>
              <a:rPr lang="en-US" dirty="0"/>
              <a:t>The product must display query results in less than one second.</a:t>
            </a:r>
          </a:p>
          <a:p>
            <a:r>
              <a:rPr lang="en-US" dirty="0"/>
              <a:t>The bad requirement isn't testable because "quickly" is subjective</a:t>
            </a:r>
          </a:p>
          <a:p>
            <a:r>
              <a:rPr lang="en-US" dirty="0"/>
              <a:t>The good requirement is testable because we can time the finished system</a:t>
            </a:r>
          </a:p>
        </p:txBody>
      </p:sp>
    </p:spTree>
    <p:extLst>
      <p:ext uri="{BB962C8B-B14F-4D97-AF65-F5344CB8AC3E}">
        <p14:creationId xmlns:p14="http://schemas.microsoft.com/office/powerpoint/2010/main" val="6150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9883-6C56-43BC-A4D9-19F753D7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traceability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596E-3035-4BC3-8DBC-5A22BFA01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want a clear relationship between a requirement, a part of the design, the code that implements this design, and the tests that verify it</a:t>
            </a:r>
          </a:p>
          <a:p>
            <a:r>
              <a:rPr lang="en-US" dirty="0"/>
              <a:t>Being able to connect the requirements to later stages of development is called </a:t>
            </a:r>
            <a:r>
              <a:rPr lang="en-US" b="1" dirty="0"/>
              <a:t>requirements traceability</a:t>
            </a:r>
          </a:p>
          <a:p>
            <a:r>
              <a:rPr lang="en-US" dirty="0"/>
              <a:t>To make requirements more traceable, each specification should state only a single requirement</a:t>
            </a:r>
          </a:p>
          <a:p>
            <a:pPr lvl="1"/>
            <a:r>
              <a:rPr lang="en-US" dirty="0"/>
              <a:t>This kind of specification is called </a:t>
            </a:r>
            <a:r>
              <a:rPr lang="en-US" b="1" dirty="0"/>
              <a:t>atomic</a:t>
            </a:r>
          </a:p>
          <a:p>
            <a:r>
              <a:rPr lang="en-US" b="1" dirty="0"/>
              <a:t>Non-atomic specification:</a:t>
            </a:r>
          </a:p>
          <a:p>
            <a:pPr lvl="1"/>
            <a:r>
              <a:rPr lang="en-US" dirty="0"/>
              <a:t>The product must display a list of previous commands and the results of commands, each in its own window.</a:t>
            </a:r>
          </a:p>
          <a:p>
            <a:r>
              <a:rPr lang="en-US" dirty="0"/>
              <a:t>The goal is simplicity and clarity</a:t>
            </a:r>
          </a:p>
          <a:p>
            <a:r>
              <a:rPr lang="en-US" dirty="0"/>
              <a:t>A long list of simple requirements is better than a short list of confusing, complex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545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AB3A-D60B-423E-92BA-98F0462E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Stating specifications in agile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4E8C4-9BCD-4BAC-AEE5-3EA6339C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Agile developers have some documents like product vision statements and product backlog items</a:t>
            </a:r>
          </a:p>
          <a:p>
            <a:r>
              <a:rPr lang="en-US" dirty="0"/>
              <a:t>A very common way to describe requirements is through </a:t>
            </a:r>
            <a:r>
              <a:rPr lang="en-US" b="1" dirty="0"/>
              <a:t>user stories</a:t>
            </a:r>
          </a:p>
          <a:p>
            <a:r>
              <a:rPr lang="en-US" dirty="0"/>
              <a:t>A user story describes a function that the product provides to users</a:t>
            </a:r>
          </a:p>
          <a:p>
            <a:r>
              <a:rPr lang="en-US" dirty="0"/>
              <a:t>Sometimes a big story that is a huge chunk of the application is called an </a:t>
            </a:r>
            <a:r>
              <a:rPr lang="en-US" b="1" dirty="0"/>
              <a:t>epic</a:t>
            </a:r>
          </a:p>
          <a:p>
            <a:r>
              <a:rPr lang="en-US" dirty="0"/>
              <a:t>Sometimes a story that would take several sprints to implement is called a </a:t>
            </a:r>
            <a:r>
              <a:rPr lang="en-US" b="1" dirty="0"/>
              <a:t>feature</a:t>
            </a:r>
          </a:p>
          <a:p>
            <a:r>
              <a:rPr lang="en-US" dirty="0"/>
              <a:t>A story that can be implemented in a single sprint is a </a:t>
            </a:r>
            <a:r>
              <a:rPr lang="en-US" b="1" dirty="0" err="1"/>
              <a:t>sprintable</a:t>
            </a:r>
            <a:r>
              <a:rPr lang="en-US" b="1" dirty="0"/>
              <a:t> story</a:t>
            </a:r>
            <a:r>
              <a:rPr lang="en-US" dirty="0"/>
              <a:t> or an </a:t>
            </a:r>
            <a:r>
              <a:rPr lang="en-US" b="1" dirty="0"/>
              <a:t>implementable story</a:t>
            </a:r>
          </a:p>
          <a:p>
            <a:r>
              <a:rPr lang="en-US" b="1" dirty="0"/>
              <a:t>Note:</a:t>
            </a:r>
            <a:r>
              <a:rPr lang="en-US" dirty="0"/>
              <a:t> Some agile people </a:t>
            </a:r>
            <a:r>
              <a:rPr lang="en-US" i="1" dirty="0"/>
              <a:t>only</a:t>
            </a:r>
            <a:r>
              <a:rPr lang="en-US" dirty="0"/>
              <a:t> use the term user story for </a:t>
            </a:r>
            <a:r>
              <a:rPr lang="en-US" dirty="0" err="1"/>
              <a:t>sprintable</a:t>
            </a:r>
            <a:r>
              <a:rPr lang="en-US" dirty="0"/>
              <a:t> stories</a:t>
            </a:r>
          </a:p>
        </p:txBody>
      </p:sp>
    </p:spTree>
    <p:extLst>
      <p:ext uri="{BB962C8B-B14F-4D97-AF65-F5344CB8AC3E}">
        <p14:creationId xmlns:p14="http://schemas.microsoft.com/office/powerpoint/2010/main" val="38805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809B-0B49-4A33-A505-F028325E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voice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DB9DB-E761-4927-8AD6-DFC1E4C6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way of expressing user stories is user voice form:</a:t>
            </a:r>
          </a:p>
          <a:p>
            <a:pPr lvl="1"/>
            <a:r>
              <a:rPr lang="en-US" dirty="0"/>
              <a:t>As a &lt;</a:t>
            </a:r>
            <a:r>
              <a:rPr lang="en-US" i="1" dirty="0"/>
              <a:t>role</a:t>
            </a:r>
            <a:r>
              <a:rPr lang="en-US" dirty="0"/>
              <a:t>&gt;, I want to &lt;</a:t>
            </a:r>
            <a:r>
              <a:rPr lang="en-US" i="1" dirty="0"/>
              <a:t>activity</a:t>
            </a:r>
            <a:r>
              <a:rPr lang="en-US" dirty="0"/>
              <a:t>&gt; so that &lt;</a:t>
            </a:r>
            <a:r>
              <a:rPr lang="en-US" i="1" dirty="0"/>
              <a:t>benefit</a:t>
            </a:r>
            <a:r>
              <a:rPr lang="en-US" dirty="0"/>
              <a:t>&gt;.</a:t>
            </a:r>
          </a:p>
          <a:p>
            <a:pPr lvl="1"/>
            <a:r>
              <a:rPr lang="en-US" dirty="0"/>
              <a:t>&lt;</a:t>
            </a:r>
            <a:r>
              <a:rPr lang="en-US" i="1" dirty="0"/>
              <a:t>role</a:t>
            </a:r>
            <a:r>
              <a:rPr lang="en-US" dirty="0"/>
              <a:t>&gt; is replaced by a user role, which is some category of user</a:t>
            </a:r>
          </a:p>
          <a:p>
            <a:pPr lvl="1"/>
            <a:r>
              <a:rPr lang="en-US" dirty="0"/>
              <a:t>&lt;</a:t>
            </a:r>
            <a:r>
              <a:rPr lang="en-US" i="1" dirty="0"/>
              <a:t>activity</a:t>
            </a:r>
            <a:r>
              <a:rPr lang="en-US" dirty="0"/>
              <a:t>&gt; is a function that the system does</a:t>
            </a:r>
          </a:p>
          <a:p>
            <a:pPr lvl="1"/>
            <a:r>
              <a:rPr lang="en-US" dirty="0"/>
              <a:t>&lt;</a:t>
            </a:r>
            <a:r>
              <a:rPr lang="en-US" i="1" dirty="0"/>
              <a:t>benefit</a:t>
            </a:r>
            <a:r>
              <a:rPr lang="en-US" dirty="0"/>
              <a:t>&gt; shows the value of the activity but is an optional part of user voice form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As a payroll clerk, I want to enter salary data so that payrolls will use adjusted salaries.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4599-6090-4F4C-88F0-E6F6564F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Eliciting stakeholder needs in traditional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D90A-8B80-47A9-B7F1-45F66959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27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 can be difficult to discover what stakeholders actually want from a product</a:t>
            </a:r>
          </a:p>
          <a:p>
            <a:r>
              <a:rPr lang="en-US" dirty="0"/>
              <a:t>Some approaches:</a:t>
            </a:r>
          </a:p>
          <a:p>
            <a:pPr lvl="1"/>
            <a:r>
              <a:rPr lang="en-US" b="1" dirty="0"/>
              <a:t>Interviews:</a:t>
            </a:r>
            <a:r>
              <a:rPr lang="en-US" dirty="0"/>
              <a:t> Ask individual stakeholders what they want and record the answers</a:t>
            </a:r>
          </a:p>
          <a:p>
            <a:pPr lvl="1"/>
            <a:r>
              <a:rPr lang="en-US" b="1" dirty="0"/>
              <a:t>Observation:</a:t>
            </a:r>
            <a:r>
              <a:rPr lang="en-US" dirty="0"/>
              <a:t> Watch the users doing tasks, asking them to describe the actions they're taking</a:t>
            </a:r>
          </a:p>
          <a:p>
            <a:pPr lvl="1"/>
            <a:r>
              <a:rPr lang="en-US" b="1" dirty="0"/>
              <a:t>Focus groups:</a:t>
            </a:r>
            <a:r>
              <a:rPr lang="en-US" dirty="0"/>
              <a:t> Informal discussion with six to nine people and a facilitator</a:t>
            </a:r>
          </a:p>
          <a:p>
            <a:pPr lvl="1"/>
            <a:r>
              <a:rPr lang="en-US" b="1" dirty="0"/>
              <a:t>Workshops:</a:t>
            </a:r>
            <a:r>
              <a:rPr lang="en-US" dirty="0"/>
              <a:t> A meeting focused on documenting the desires of many stakeholders</a:t>
            </a:r>
          </a:p>
          <a:p>
            <a:pPr lvl="1"/>
            <a:r>
              <a:rPr lang="en-US" b="1" dirty="0"/>
              <a:t>Prototypes:</a:t>
            </a:r>
            <a:r>
              <a:rPr lang="en-US" dirty="0"/>
              <a:t> Let stakeholders respond to different version of a product</a:t>
            </a:r>
          </a:p>
          <a:p>
            <a:pPr lvl="1"/>
            <a:r>
              <a:rPr lang="en-US" b="1" dirty="0"/>
              <a:t>Document studies:</a:t>
            </a:r>
            <a:r>
              <a:rPr lang="en-US" dirty="0"/>
              <a:t> Read documents associated with the business that needs the product</a:t>
            </a:r>
          </a:p>
          <a:p>
            <a:pPr lvl="1"/>
            <a:r>
              <a:rPr lang="en-US" b="1" dirty="0"/>
              <a:t>Competitive product studies:</a:t>
            </a:r>
            <a:r>
              <a:rPr lang="en-US" dirty="0"/>
              <a:t> Analyze similar existing products for strengths and weaknesses</a:t>
            </a:r>
          </a:p>
        </p:txBody>
      </p:sp>
    </p:spTree>
    <p:extLst>
      <p:ext uri="{BB962C8B-B14F-4D97-AF65-F5344CB8AC3E}">
        <p14:creationId xmlns:p14="http://schemas.microsoft.com/office/powerpoint/2010/main" val="19106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2E63-E71E-49DD-8954-2C3EC225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Eliciting stakeholder needs in agile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E6D3-1E23-4CAF-BA05-81758D27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Agile processes don't focus on getting all the requirements up front</a:t>
            </a:r>
          </a:p>
          <a:p>
            <a:r>
              <a:rPr lang="en-US" dirty="0"/>
              <a:t>Instead, a cornerstone of the agile approach is constantly getting feedback, allowing for quick responses</a:t>
            </a:r>
          </a:p>
          <a:p>
            <a:r>
              <a:rPr lang="en-US" dirty="0"/>
              <a:t>The product itself becomes an evolving prototype that it easy to understand and unlikely to become obsolete</a:t>
            </a:r>
          </a:p>
          <a:p>
            <a:r>
              <a:rPr lang="en-US" dirty="0"/>
              <a:t>Potential problems:</a:t>
            </a:r>
          </a:p>
          <a:p>
            <a:pPr lvl="1"/>
            <a:r>
              <a:rPr lang="en-US" dirty="0"/>
              <a:t>Stakeholders can overreact to current problems and lose sight of the big picture</a:t>
            </a:r>
          </a:p>
          <a:p>
            <a:pPr lvl="1"/>
            <a:r>
              <a:rPr lang="en-US" dirty="0"/>
              <a:t>Agile methods give a lot of power to the few stakeholders who give feedback, and others might be ignored</a:t>
            </a:r>
          </a:p>
        </p:txBody>
      </p:sp>
    </p:spTree>
    <p:extLst>
      <p:ext uri="{BB962C8B-B14F-4D97-AF65-F5344CB8AC3E}">
        <p14:creationId xmlns:p14="http://schemas.microsoft.com/office/powerpoint/2010/main" val="41089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51C5-F7A7-404B-8F18-1E2E6060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management in traditional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DD87-D6A8-452A-BBE4-6DAE161D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start with a product mission statement giving business requirements</a:t>
            </a:r>
          </a:p>
          <a:p>
            <a:r>
              <a:rPr lang="en-US" dirty="0"/>
              <a:t>Requirements analysis is the process of gathering stakeholder needs and using them to turn the mission statement into a list of requirements specifications</a:t>
            </a:r>
          </a:p>
          <a:p>
            <a:r>
              <a:rPr lang="en-US" dirty="0"/>
              <a:t>The result is a document called a software requirements specification (SRS)</a:t>
            </a:r>
          </a:p>
        </p:txBody>
      </p:sp>
    </p:spTree>
    <p:extLst>
      <p:ext uri="{BB962C8B-B14F-4D97-AF65-F5344CB8AC3E}">
        <p14:creationId xmlns:p14="http://schemas.microsoft.com/office/powerpoint/2010/main" val="42113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C630-247E-455C-8CDE-5E7591D4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story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2D46-6DAC-4FEC-B6BA-E18C20A2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User stories come at different levels of abstraction and size</a:t>
            </a:r>
          </a:p>
          <a:p>
            <a:pPr lvl="1"/>
            <a:r>
              <a:rPr lang="en-US" dirty="0"/>
              <a:t>Large, abstract stories that would take months of coding are sometimes called </a:t>
            </a:r>
            <a:r>
              <a:rPr lang="en-US" b="1" dirty="0"/>
              <a:t>epics</a:t>
            </a:r>
          </a:p>
          <a:p>
            <a:pPr lvl="1"/>
            <a:r>
              <a:rPr lang="en-US" dirty="0"/>
              <a:t>Medium-sized stories that would take several sprints are sometimes called </a:t>
            </a:r>
            <a:r>
              <a:rPr lang="en-US" b="1" dirty="0"/>
              <a:t>features</a:t>
            </a:r>
          </a:p>
          <a:p>
            <a:pPr lvl="1"/>
            <a:r>
              <a:rPr lang="en-US" dirty="0"/>
              <a:t>Small, detailed stories that can be done in a single sprint are </a:t>
            </a:r>
            <a:r>
              <a:rPr lang="en-US" b="1" dirty="0" err="1"/>
              <a:t>sprintable</a:t>
            </a:r>
            <a:r>
              <a:rPr lang="en-US" b="1" dirty="0"/>
              <a:t> stories</a:t>
            </a:r>
            <a:r>
              <a:rPr lang="en-US" dirty="0"/>
              <a:t> (or simply stories)</a:t>
            </a:r>
          </a:p>
          <a:p>
            <a:r>
              <a:rPr lang="en-US" dirty="0"/>
              <a:t>Even </a:t>
            </a:r>
            <a:r>
              <a:rPr lang="en-US" dirty="0" err="1"/>
              <a:t>sprintable</a:t>
            </a:r>
            <a:r>
              <a:rPr lang="en-US" dirty="0"/>
              <a:t> stories usually aren't detailed enough to implement without additional conversations with stakeholders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7C52-D21B-4B17-956C-9226C07B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management in agile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440D4-1B86-4202-A57F-841A998F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mission statement or other high-level needs are used to writer big user stories</a:t>
            </a:r>
          </a:p>
          <a:p>
            <a:r>
              <a:rPr lang="en-US" dirty="0"/>
              <a:t>Working with stakeholders, the team refines </a:t>
            </a:r>
            <a:r>
              <a:rPr lang="en-US" dirty="0" err="1"/>
              <a:t>sprintable</a:t>
            </a:r>
            <a:r>
              <a:rPr lang="en-US" dirty="0"/>
              <a:t> stories into operational-level and physical-level requirements</a:t>
            </a:r>
          </a:p>
          <a:p>
            <a:r>
              <a:rPr lang="en-US" dirty="0"/>
              <a:t>The product owner has the responsibility to update the product backlog as the product evolves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23A6-FDBA-4ABD-9256-2C308721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B18E-D83F-4F16-A176-D57826107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software engineers say </a:t>
            </a:r>
            <a:r>
              <a:rPr lang="en-US" i="1" dirty="0"/>
              <a:t>modeling</a:t>
            </a:r>
            <a:r>
              <a:rPr lang="en-US" dirty="0"/>
              <a:t>, they usually mean drawing diagrams</a:t>
            </a:r>
          </a:p>
          <a:p>
            <a:r>
              <a:rPr lang="en-US" b="1" dirty="0"/>
              <a:t>Requirements modeling</a:t>
            </a:r>
            <a:r>
              <a:rPr lang="en-US" dirty="0"/>
              <a:t> is making representations (diagrams) that help you understand your requirements</a:t>
            </a:r>
          </a:p>
          <a:p>
            <a:r>
              <a:rPr lang="en-US" dirty="0"/>
              <a:t>Both traditional and agile processes use models</a:t>
            </a:r>
          </a:p>
          <a:p>
            <a:r>
              <a:rPr lang="en-US" dirty="0"/>
              <a:t>The </a:t>
            </a:r>
            <a:r>
              <a:rPr lang="en-US" b="1" dirty="0"/>
              <a:t>Unified Modeling Language (UML)</a:t>
            </a:r>
            <a:r>
              <a:rPr lang="en-US" dirty="0"/>
              <a:t> is the most common set of standards for representing such models</a:t>
            </a:r>
          </a:p>
          <a:p>
            <a:r>
              <a:rPr lang="en-US" dirty="0"/>
              <a:t>Some developers use model extensively, and others use them rarely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04A9-49A5-413D-941E-4E9B3332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requirements modeling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D246B4-255D-45FC-90FB-9C886C5AC5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00" y="1539063"/>
          <a:ext cx="12027218" cy="524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088">
                  <a:extLst>
                    <a:ext uri="{9D8B030D-6E8A-4147-A177-3AD203B41FA5}">
                      <a16:colId xmlns:a16="http://schemas.microsoft.com/office/drawing/2014/main" val="804580260"/>
                    </a:ext>
                  </a:extLst>
                </a:gridCol>
                <a:gridCol w="5866058">
                  <a:extLst>
                    <a:ext uri="{9D8B030D-6E8A-4147-A177-3AD203B41FA5}">
                      <a16:colId xmlns:a16="http://schemas.microsoft.com/office/drawing/2014/main" val="341011197"/>
                    </a:ext>
                  </a:extLst>
                </a:gridCol>
                <a:gridCol w="3868072">
                  <a:extLst>
                    <a:ext uri="{9D8B030D-6E8A-4147-A177-3AD203B41FA5}">
                      <a16:colId xmlns:a16="http://schemas.microsoft.com/office/drawing/2014/main" val="4232106280"/>
                    </a:ext>
                  </a:extLst>
                </a:gridCol>
              </a:tblGrid>
              <a:tr h="4244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Typical UML Diagram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71374"/>
                  </a:ext>
                </a:extLst>
              </a:tr>
              <a:tr h="10465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Use Case Models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product interacting with its environment, often </a:t>
                      </a:r>
                      <a:r>
                        <a:rPr lang="en-US" sz="2400" b="1" dirty="0"/>
                        <a:t>actors</a:t>
                      </a:r>
                      <a:r>
                        <a:rPr lang="en-US" sz="2400" dirty="0"/>
                        <a:t> who take on roles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Use Case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337260"/>
                  </a:ext>
                </a:extLst>
              </a:tr>
              <a:tr h="7325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Conceptual Models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Relationships between entities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Class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280000"/>
                  </a:ext>
                </a:extLst>
              </a:tr>
              <a:tr h="10465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State Diagrams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states a product can be in and the transitions between those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State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026967"/>
                  </a:ext>
                </a:extLst>
              </a:tr>
              <a:tr h="7325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Decision Trees and 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a product should do under various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Activity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3635223"/>
                  </a:ext>
                </a:extLst>
              </a:tr>
              <a:tr h="10465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Data Flow Diagrams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How data enters, is processed, and leaves the 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Activity Diagram or Sequence Diagram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610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05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5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DA371-E2AD-4CC8-8E54-15436BBB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4C6ABC-3DD0-4EF7-BC6B-398391DA7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both the requirements stage and the design stage, modeling can be useful</a:t>
            </a:r>
          </a:p>
          <a:p>
            <a:r>
              <a:rPr lang="en-US" b="1" dirty="0"/>
              <a:t>Modeling</a:t>
            </a:r>
            <a:r>
              <a:rPr lang="en-US" dirty="0"/>
              <a:t> mostly means drawing boxes and arrows</a:t>
            </a:r>
          </a:p>
          <a:p>
            <a:r>
              <a:rPr lang="en-US" dirty="0"/>
              <a:t>We want high-level descriptions of:</a:t>
            </a:r>
          </a:p>
          <a:p>
            <a:pPr lvl="1"/>
            <a:r>
              <a:rPr lang="en-US" dirty="0"/>
              <a:t>What the thing is supposed to do</a:t>
            </a:r>
          </a:p>
          <a:p>
            <a:pPr lvl="1"/>
            <a:r>
              <a:rPr lang="en-US" dirty="0"/>
              <a:t>What parts it's composed of</a:t>
            </a:r>
          </a:p>
          <a:p>
            <a:pPr lvl="1"/>
            <a:r>
              <a:rPr lang="en-US" dirty="0"/>
              <a:t>How it does what it does</a:t>
            </a:r>
          </a:p>
        </p:txBody>
      </p:sp>
    </p:spTree>
    <p:extLst>
      <p:ext uri="{BB962C8B-B14F-4D97-AF65-F5344CB8AC3E}">
        <p14:creationId xmlns:p14="http://schemas.microsoft.com/office/powerpoint/2010/main" val="640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Models leave out details</a:t>
            </a:r>
          </a:p>
          <a:p>
            <a:r>
              <a:rPr lang="en-US" dirty="0"/>
              <a:t>Models are useful to help understand a complex system</a:t>
            </a:r>
          </a:p>
          <a:p>
            <a:pPr lvl="1"/>
            <a:r>
              <a:rPr lang="en-US" dirty="0"/>
              <a:t>During requirements engineering, models clarify what an existing system does</a:t>
            </a:r>
          </a:p>
          <a:p>
            <a:pPr lvl="1"/>
            <a:r>
              <a:rPr lang="en-US" dirty="0"/>
              <a:t>Or models could be used to plan out a new system</a:t>
            </a:r>
          </a:p>
          <a:p>
            <a:r>
              <a:rPr lang="en-US" dirty="0"/>
              <a:t>Models can represent different perspectives of a system:</a:t>
            </a:r>
          </a:p>
          <a:p>
            <a:pPr lvl="1"/>
            <a:r>
              <a:rPr lang="en-US" b="1" dirty="0"/>
              <a:t>External:</a:t>
            </a:r>
            <a:r>
              <a:rPr lang="en-US" dirty="0"/>
              <a:t> the context of a system</a:t>
            </a:r>
          </a:p>
          <a:p>
            <a:pPr lvl="1"/>
            <a:r>
              <a:rPr lang="en-US" b="1" dirty="0"/>
              <a:t>Interaction:</a:t>
            </a:r>
            <a:r>
              <a:rPr lang="en-US" dirty="0"/>
              <a:t> the interactions within the system or between it and the outside</a:t>
            </a:r>
          </a:p>
          <a:p>
            <a:pPr lvl="1"/>
            <a:r>
              <a:rPr lang="en-US" b="1" dirty="0"/>
              <a:t>Structural:</a:t>
            </a:r>
            <a:r>
              <a:rPr lang="en-US" dirty="0"/>
              <a:t> organization of a system</a:t>
            </a:r>
          </a:p>
          <a:p>
            <a:pPr lvl="1"/>
            <a:r>
              <a:rPr lang="en-US" b="1" dirty="0"/>
              <a:t>Behavior:</a:t>
            </a:r>
            <a:r>
              <a:rPr lang="en-US" dirty="0"/>
              <a:t> how the system responds to events</a:t>
            </a:r>
          </a:p>
        </p:txBody>
      </p:sp>
    </p:spTree>
    <p:extLst>
      <p:ext uri="{BB962C8B-B14F-4D97-AF65-F5344CB8AC3E}">
        <p14:creationId xmlns:p14="http://schemas.microsoft.com/office/powerpoint/2010/main" val="16850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Unified Modeling Language</a:t>
            </a:r>
            <a:r>
              <a:rPr lang="en-US" dirty="0"/>
              <a:t> (UML) is an international standard for graphical models of software systems</a:t>
            </a:r>
          </a:p>
          <a:p>
            <a:r>
              <a:rPr lang="en-US" dirty="0"/>
              <a:t>A few useful kinds of diagrams:</a:t>
            </a:r>
          </a:p>
          <a:p>
            <a:pPr lvl="1"/>
            <a:r>
              <a:rPr lang="en-US" dirty="0"/>
              <a:t>Activity diagrams</a:t>
            </a:r>
          </a:p>
          <a:p>
            <a:pPr lvl="1"/>
            <a:r>
              <a:rPr lang="en-US" dirty="0"/>
              <a:t>Use case diagrams</a:t>
            </a:r>
          </a:p>
          <a:p>
            <a:pPr lvl="1"/>
            <a:r>
              <a:rPr lang="en-US" dirty="0"/>
              <a:t>Sequence diagrams</a:t>
            </a:r>
          </a:p>
          <a:p>
            <a:pPr lvl="1"/>
            <a:r>
              <a:rPr lang="en-US" dirty="0"/>
              <a:t>State diagrams</a:t>
            </a:r>
          </a:p>
          <a:p>
            <a:r>
              <a:rPr lang="en-US" dirty="0"/>
              <a:t>Class diagrams are important enough that we'll talk about them in greater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Activity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0104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Activity diagrams show the workflow of actions that a system takes</a:t>
            </a:r>
          </a:p>
          <a:p>
            <a:r>
              <a:rPr lang="en-US" dirty="0"/>
              <a:t>XKCD of an activity diagram for writing good code</a:t>
            </a:r>
          </a:p>
          <a:p>
            <a:pPr lvl="1"/>
            <a:r>
              <a:rPr lang="en-US" dirty="0"/>
              <a:t>From: </a:t>
            </a:r>
            <a:r>
              <a:rPr lang="en-US" dirty="0">
                <a:hlinkClick r:id="rId2"/>
              </a:rPr>
              <a:t>https://xkcd.com/844/</a:t>
            </a:r>
            <a:endParaRPr lang="en-US" dirty="0"/>
          </a:p>
          <a:p>
            <a:r>
              <a:rPr lang="en-US" dirty="0"/>
              <a:t>Formally:</a:t>
            </a:r>
          </a:p>
          <a:p>
            <a:pPr lvl="1"/>
            <a:r>
              <a:rPr lang="en-US" dirty="0"/>
              <a:t>Rounded rectangles represent actions</a:t>
            </a:r>
          </a:p>
          <a:p>
            <a:pPr lvl="1"/>
            <a:r>
              <a:rPr lang="en-US" dirty="0"/>
              <a:t>Diamonds represent decisions</a:t>
            </a:r>
          </a:p>
          <a:p>
            <a:pPr lvl="1"/>
            <a:r>
              <a:rPr lang="en-US" dirty="0"/>
              <a:t>Bars represent starting or ending concurrent activities</a:t>
            </a:r>
          </a:p>
          <a:p>
            <a:pPr lvl="1"/>
            <a:r>
              <a:rPr lang="en-US" dirty="0"/>
              <a:t>A black circle represents the start</a:t>
            </a:r>
          </a:p>
          <a:p>
            <a:pPr lvl="1"/>
            <a:r>
              <a:rPr lang="en-US" dirty="0"/>
              <a:t>An encircled black circle represents the end</a:t>
            </a:r>
          </a:p>
        </p:txBody>
      </p:sp>
      <p:pic>
        <p:nvPicPr>
          <p:cNvPr id="1026" name="Picture 2" descr="Good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5448"/>
            <a:ext cx="4333875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activity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97070"/>
            <a:ext cx="8991600" cy="50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65767"/>
            <a:ext cx="8412529" cy="2963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1872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Data-driven models show how input data is processed to generate output data</a:t>
            </a:r>
          </a:p>
          <a:p>
            <a:r>
              <a:rPr lang="en-US" dirty="0"/>
              <a:t>The following is an activity diagram that shows how blood sugar data is processed by a system to deliver the right amount of insulin</a:t>
            </a:r>
          </a:p>
        </p:txBody>
      </p:sp>
    </p:spTree>
    <p:extLst>
      <p:ext uri="{BB962C8B-B14F-4D97-AF65-F5344CB8AC3E}">
        <p14:creationId xmlns:p14="http://schemas.microsoft.com/office/powerpoint/2010/main" val="2062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4CDF-FCE8-43D0-8AEE-16071D78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1D58-3497-43CE-8E04-B09ECA03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the specification of functionality, every PBI should have a priority</a:t>
            </a:r>
          </a:p>
          <a:p>
            <a:r>
              <a:rPr lang="en-US" dirty="0"/>
              <a:t>Priorities express how important the PBI is and can be expressed as a number or a rubric (low, medium, high, critical)</a:t>
            </a:r>
          </a:p>
          <a:p>
            <a:r>
              <a:rPr lang="en-US" dirty="0"/>
              <a:t>The PO sets the priorities based on stakeholder feedback</a:t>
            </a:r>
          </a:p>
          <a:p>
            <a:r>
              <a:rPr lang="en-US" dirty="0"/>
              <a:t>Dependencies also determine priorities:  If X is needed for Y, then the priority of X must be at least as high as Y</a:t>
            </a:r>
          </a:p>
          <a:p>
            <a:r>
              <a:rPr lang="en-US" dirty="0"/>
              <a:t>High-priority PBIs should be small enough to do in a single sprint</a:t>
            </a:r>
          </a:p>
        </p:txBody>
      </p:sp>
    </p:spTree>
    <p:extLst>
      <p:ext uri="{BB962C8B-B14F-4D97-AF65-F5344CB8AC3E}">
        <p14:creationId xmlns:p14="http://schemas.microsoft.com/office/powerpoint/2010/main" val="7881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Use case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553200" cy="4625609"/>
          </a:xfrm>
        </p:spPr>
        <p:txBody>
          <a:bodyPr/>
          <a:lstStyle/>
          <a:p>
            <a:r>
              <a:rPr lang="en-US" dirty="0"/>
              <a:t>Use case diagrams show relationships between users of a system and different use cases where the user is involved</a:t>
            </a:r>
          </a:p>
          <a:p>
            <a:r>
              <a:rPr lang="en-US" dirty="0"/>
              <a:t>Example from </a:t>
            </a:r>
            <a:r>
              <a:rPr lang="en-US" dirty="0">
                <a:hlinkClick r:id="rId3"/>
              </a:rPr>
              <a:t>Wikipedia</a:t>
            </a:r>
            <a:r>
              <a:rPr lang="en-US" dirty="0"/>
              <a:t>:</a:t>
            </a:r>
          </a:p>
        </p:txBody>
      </p:sp>
      <p:pic>
        <p:nvPicPr>
          <p:cNvPr id="2052" name="Picture 4" descr="File:Use case restaurant mode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733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Sequence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6172200" cy="4625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diagrams show system object interactions over time</a:t>
            </a:r>
          </a:p>
          <a:p>
            <a:r>
              <a:rPr lang="en-US" dirty="0"/>
              <a:t>These messages are visualized as arrows</a:t>
            </a:r>
          </a:p>
          <a:p>
            <a:pPr lvl="1"/>
            <a:r>
              <a:rPr lang="en-US" dirty="0"/>
              <a:t>Solid arrow heads are synchronous messages</a:t>
            </a:r>
          </a:p>
          <a:p>
            <a:pPr lvl="1"/>
            <a:r>
              <a:rPr lang="en-US" dirty="0"/>
              <a:t>Open arrow heads are asynchronous messages</a:t>
            </a:r>
          </a:p>
          <a:p>
            <a:pPr lvl="1"/>
            <a:r>
              <a:rPr lang="en-US" dirty="0"/>
              <a:t>Dashed lines represent replies</a:t>
            </a:r>
          </a:p>
          <a:p>
            <a:r>
              <a:rPr lang="en-US" dirty="0"/>
              <a:t>Example from </a:t>
            </a:r>
            <a:r>
              <a:rPr lang="en-US" dirty="0">
                <a:hlinkClick r:id="rId2"/>
              </a:rPr>
              <a:t>Wikipedia</a:t>
            </a:r>
            <a:r>
              <a:rPr lang="en-US" dirty="0"/>
              <a:t>:</a:t>
            </a:r>
          </a:p>
        </p:txBody>
      </p:sp>
      <p:pic>
        <p:nvPicPr>
          <p:cNvPr id="3074" name="Picture 2" descr="File:CheckEmai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89718"/>
            <a:ext cx="5385335" cy="533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State diagrams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434" y="1752600"/>
            <a:ext cx="6387966" cy="4625609"/>
          </a:xfrm>
        </p:spPr>
        <p:txBody>
          <a:bodyPr/>
          <a:lstStyle/>
          <a:p>
            <a:r>
              <a:rPr lang="en-US" dirty="0"/>
              <a:t>State diagrams are the UML generalization of finite state automata from discrete math</a:t>
            </a:r>
          </a:p>
          <a:p>
            <a:r>
              <a:rPr lang="en-US" dirty="0"/>
              <a:t>They describe a series of states that a system can be in and how transitions between those states happen</a:t>
            </a:r>
          </a:p>
          <a:p>
            <a:r>
              <a:rPr lang="en-US" dirty="0"/>
              <a:t>Example from </a:t>
            </a:r>
            <a:r>
              <a:rPr lang="en-US" dirty="0">
                <a:hlinkClick r:id="rId2"/>
              </a:rPr>
              <a:t>uml-diagrams.org</a:t>
            </a:r>
            <a:r>
              <a:rPr lang="en-US" dirty="0"/>
              <a:t>:</a:t>
            </a:r>
          </a:p>
        </p:txBody>
      </p:sp>
      <p:pic>
        <p:nvPicPr>
          <p:cNvPr id="5122" name="Picture 2" descr="High level behavioral state machine for bank AT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4933777" cy="34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19600" y="2464874"/>
            <a:ext cx="7696522" cy="4316926"/>
            <a:chOff x="4419600" y="2388674"/>
            <a:chExt cx="7696522" cy="43169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2388674"/>
              <a:ext cx="7239322" cy="424072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419600" y="6019800"/>
              <a:ext cx="2286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4724400" cy="43970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Event-driven modeling is another kind of behavioral modeling that focuses on how a system responds to events rather than on processing a stream of data</a:t>
            </a:r>
          </a:p>
          <a:p>
            <a:r>
              <a:rPr lang="en-US" dirty="0"/>
              <a:t>Here's a state diagram for a microwave oven based on various outside events</a:t>
            </a:r>
          </a:p>
        </p:txBody>
      </p:sp>
    </p:spTree>
    <p:extLst>
      <p:ext uri="{BB962C8B-B14F-4D97-AF65-F5344CB8AC3E}">
        <p14:creationId xmlns:p14="http://schemas.microsoft.com/office/powerpoint/2010/main" val="34326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</a:t>
            </a:r>
            <a:r>
              <a:rPr lang="en-US" baseline="0" dirty="0"/>
              <a:t>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models show how a system is organized in terms of its components and their relationships</a:t>
            </a:r>
          </a:p>
          <a:p>
            <a:r>
              <a:rPr lang="en-US" dirty="0"/>
              <a:t>UML class diagrams are used for structural models, but they can be used in many different ways:</a:t>
            </a:r>
          </a:p>
          <a:p>
            <a:pPr lvl="1"/>
            <a:r>
              <a:rPr lang="en-US" dirty="0"/>
              <a:t>Relationships</a:t>
            </a:r>
          </a:p>
          <a:p>
            <a:pPr lvl="1"/>
            <a:r>
              <a:rPr lang="en-US" dirty="0"/>
              <a:t>Generalization</a:t>
            </a:r>
          </a:p>
          <a:p>
            <a:pPr lvl="1"/>
            <a:r>
              <a:rPr lang="en-US" dirty="0"/>
              <a:t>Aggregation</a:t>
            </a:r>
          </a:p>
        </p:txBody>
      </p:sp>
    </p:spTree>
    <p:extLst>
      <p:ext uri="{BB962C8B-B14F-4D97-AF65-F5344CB8AC3E}">
        <p14:creationId xmlns:p14="http://schemas.microsoft.com/office/powerpoint/2010/main" val="19372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KP-UML-Generalization-20060325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6134100" cy="25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0" lang="en-US" sz="4500" b="1" kern="1200" dirty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Class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76200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Class diagrams show many kinds of relationships</a:t>
            </a:r>
          </a:p>
          <a:p>
            <a:r>
              <a:rPr lang="en-US" dirty="0"/>
              <a:t>The </a:t>
            </a:r>
            <a:r>
              <a:rPr lang="en-US" b="1" dirty="0"/>
              <a:t>classes</a:t>
            </a:r>
            <a:r>
              <a:rPr lang="en-US" dirty="0"/>
              <a:t> being described often (but not always) map to classes in object-oriented languages</a:t>
            </a:r>
          </a:p>
          <a:p>
            <a:r>
              <a:rPr lang="en-US" dirty="0"/>
              <a:t>The following symbols are used to mark class members: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		Public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/>
              <a:t>		Private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		Protected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		Derived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/>
              <a:t>		Package</a:t>
            </a:r>
          </a:p>
          <a:p>
            <a:pPr lvl="1"/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*	</a:t>
            </a:r>
            <a:r>
              <a:rPr lang="en-US" dirty="0"/>
              <a:t>	Random</a:t>
            </a:r>
          </a:p>
          <a:p>
            <a:r>
              <a:rPr lang="en-US" dirty="0"/>
              <a:t>Example from </a:t>
            </a:r>
            <a:r>
              <a:rPr lang="en-US" dirty="0">
                <a:hlinkClick r:id="rId3"/>
              </a:rPr>
              <a:t>Wikipedia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53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644" y="1905000"/>
            <a:ext cx="6863756" cy="462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35844"/>
            <a:ext cx="4038600" cy="1102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5626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Associations between classes can be drawn with a line in a class diagram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Notations can be used to mark relationships as one to one, many to one, many to many, etc.</a:t>
            </a:r>
          </a:p>
          <a:p>
            <a:r>
              <a:rPr lang="en-US" dirty="0"/>
              <a:t>These kinds of relationships are particularly important when designing a database</a:t>
            </a:r>
          </a:p>
        </p:txBody>
      </p:sp>
    </p:spTree>
    <p:extLst>
      <p:ext uri="{BB962C8B-B14F-4D97-AF65-F5344CB8AC3E}">
        <p14:creationId xmlns:p14="http://schemas.microsoft.com/office/powerpoint/2010/main" val="26399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5626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Classes can be listed with their attributes</a:t>
            </a:r>
          </a:p>
          <a:p>
            <a:r>
              <a:rPr lang="en-US" dirty="0"/>
              <a:t>However, there are often classes that share attributes with each other</a:t>
            </a:r>
          </a:p>
          <a:p>
            <a:r>
              <a:rPr lang="en-US" dirty="0"/>
              <a:t>Some classes are specialized versions of other classes, with more attributes and abilities</a:t>
            </a:r>
          </a:p>
          <a:p>
            <a:r>
              <a:rPr lang="en-US" dirty="0"/>
              <a:t>This relationship between general classes and more specialized classes is handled in Java by the mechanic of </a:t>
            </a:r>
            <a:r>
              <a:rPr lang="en-US" b="1" dirty="0"/>
              <a:t>inheritance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18" y="1676400"/>
            <a:ext cx="6098282" cy="42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5715000" cy="4625609"/>
          </a:xfrm>
        </p:spPr>
        <p:txBody>
          <a:bodyPr/>
          <a:lstStyle/>
          <a:p>
            <a:r>
              <a:rPr lang="en-US" dirty="0"/>
              <a:t>Another way of using class diagrams is to show that some objects or classes are made up of smaller parts represented by other classes</a:t>
            </a:r>
          </a:p>
          <a:p>
            <a:r>
              <a:rPr lang="en-US" dirty="0"/>
              <a:t>A diamond shape is used to mark a class that is the whole, and its parts are connected to the diamond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451" y="2362200"/>
            <a:ext cx="4857949" cy="31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1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61BB-C537-47D7-8D76-07A05BBE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effort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A134-F708-4BBB-995B-5EDD72E2D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PBI must have an effort estimate</a:t>
            </a:r>
          </a:p>
          <a:p>
            <a:r>
              <a:rPr lang="en-US" dirty="0"/>
              <a:t>High-priority, </a:t>
            </a:r>
            <a:r>
              <a:rPr lang="en-US" dirty="0" err="1"/>
              <a:t>sprintable</a:t>
            </a:r>
            <a:r>
              <a:rPr lang="en-US" dirty="0"/>
              <a:t> PBIs need precise estimates (such as person-days), to aid in sprint planning</a:t>
            </a:r>
          </a:p>
          <a:p>
            <a:r>
              <a:rPr lang="en-US" dirty="0"/>
              <a:t>Low-priority, abstract PBIs are further from </a:t>
            </a:r>
            <a:r>
              <a:rPr lang="en-US" dirty="0" err="1"/>
              <a:t>sprintable</a:t>
            </a:r>
            <a:r>
              <a:rPr lang="en-US" dirty="0"/>
              <a:t> status and only need rough estimates (small, medium, large, gigantic)</a:t>
            </a:r>
          </a:p>
          <a:p>
            <a:r>
              <a:rPr lang="en-US" dirty="0"/>
              <a:t>As PBIs are refined, their effort estimates need to become more precise</a:t>
            </a:r>
          </a:p>
        </p:txBody>
      </p:sp>
    </p:spTree>
    <p:extLst>
      <p:ext uri="{BB962C8B-B14F-4D97-AF65-F5344CB8AC3E}">
        <p14:creationId xmlns:p14="http://schemas.microsoft.com/office/powerpoint/2010/main" val="23578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4C82-8894-4D7E-93EF-0B9C6C0C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56C9D-149C-4B90-A616-97A77F51F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software process</a:t>
            </a:r>
            <a:r>
              <a:rPr lang="en-US" dirty="0"/>
              <a:t> is a process used to make or support software</a:t>
            </a:r>
          </a:p>
          <a:p>
            <a:r>
              <a:rPr lang="en-US" dirty="0"/>
              <a:t>A </a:t>
            </a:r>
            <a:r>
              <a:rPr lang="en-US" b="1" dirty="0"/>
              <a:t>software lifecycle process</a:t>
            </a:r>
            <a:r>
              <a:rPr lang="en-US" dirty="0"/>
              <a:t> shows the steps from product inception to retirement of the product</a:t>
            </a:r>
          </a:p>
          <a:p>
            <a:r>
              <a:rPr lang="en-US" dirty="0"/>
              <a:t>A </a:t>
            </a:r>
            <a:r>
              <a:rPr lang="en-US" b="1" dirty="0"/>
              <a:t>model</a:t>
            </a:r>
            <a:r>
              <a:rPr lang="en-US" dirty="0"/>
              <a:t> is an entity used to represent another entity (the </a:t>
            </a:r>
            <a:r>
              <a:rPr lang="en-US" b="1" dirty="0"/>
              <a:t>target</a:t>
            </a:r>
            <a:r>
              <a:rPr lang="en-US" dirty="0"/>
              <a:t>)</a:t>
            </a:r>
          </a:p>
          <a:p>
            <a:r>
              <a:rPr lang="en-US" dirty="0"/>
              <a:t>A </a:t>
            </a:r>
            <a:r>
              <a:rPr lang="en-US" b="1" dirty="0"/>
              <a:t>software process model</a:t>
            </a:r>
            <a:r>
              <a:rPr lang="en-US" dirty="0"/>
              <a:t> is a model for a software process</a:t>
            </a:r>
          </a:p>
          <a:p>
            <a:pPr lvl="1"/>
            <a:r>
              <a:rPr lang="en-US" dirty="0"/>
              <a:t>Usually a 2D diagram like a UML diagram</a:t>
            </a:r>
          </a:p>
        </p:txBody>
      </p:sp>
    </p:spTree>
    <p:extLst>
      <p:ext uri="{BB962C8B-B14F-4D97-AF65-F5344CB8AC3E}">
        <p14:creationId xmlns:p14="http://schemas.microsoft.com/office/powerpoint/2010/main" val="25457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lifecycle model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1D0B34-DE8A-4A63-854B-548C12212114}"/>
              </a:ext>
            </a:extLst>
          </p:cNvPr>
          <p:cNvSpPr/>
          <p:nvPr/>
        </p:nvSpPr>
        <p:spPr>
          <a:xfrm>
            <a:off x="1752601" y="1676400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Requirements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263446-0C7A-41C4-AE22-E67F296BE7AD}"/>
              </a:ext>
            </a:extLst>
          </p:cNvPr>
          <p:cNvSpPr/>
          <p:nvPr/>
        </p:nvSpPr>
        <p:spPr>
          <a:xfrm>
            <a:off x="3810000" y="2690994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Design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B62AA6-00A0-4A90-934C-4647F1A5C0E8}"/>
              </a:ext>
            </a:extLst>
          </p:cNvPr>
          <p:cNvSpPr/>
          <p:nvPr/>
        </p:nvSpPr>
        <p:spPr>
          <a:xfrm>
            <a:off x="5867400" y="3783431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Implementation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89CA61-A596-49E1-A4B6-4C90946B086D}"/>
              </a:ext>
            </a:extLst>
          </p:cNvPr>
          <p:cNvSpPr/>
          <p:nvPr/>
        </p:nvSpPr>
        <p:spPr>
          <a:xfrm>
            <a:off x="7877175" y="4805174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Testing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178064-5A04-4EC6-BAAD-D956B78F85D3}"/>
              </a:ext>
            </a:extLst>
          </p:cNvPr>
          <p:cNvSpPr/>
          <p:nvPr/>
        </p:nvSpPr>
        <p:spPr>
          <a:xfrm>
            <a:off x="9372553" y="6037587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Maintenance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98FC43-5E73-4735-8D23-DD023179CF1D}"/>
              </a:ext>
            </a:extLst>
          </p:cNvPr>
          <p:cNvSpPr/>
          <p:nvPr/>
        </p:nvSpPr>
        <p:spPr>
          <a:xfrm>
            <a:off x="2043114" y="2684033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6DB19D-4502-4FD5-B670-569E18BEB895}"/>
              </a:ext>
            </a:extLst>
          </p:cNvPr>
          <p:cNvSpPr/>
          <p:nvPr/>
        </p:nvSpPr>
        <p:spPr>
          <a:xfrm>
            <a:off x="4100512" y="3783432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SDD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9314AD-19BF-46D7-9F14-83E4F83BC6FF}"/>
              </a:ext>
            </a:extLst>
          </p:cNvPr>
          <p:cNvSpPr/>
          <p:nvPr/>
        </p:nvSpPr>
        <p:spPr>
          <a:xfrm>
            <a:off x="6172200" y="4805175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E90679-A500-430C-AD00-3B95E40569E8}"/>
              </a:ext>
            </a:extLst>
          </p:cNvPr>
          <p:cNvSpPr/>
          <p:nvPr/>
        </p:nvSpPr>
        <p:spPr>
          <a:xfrm>
            <a:off x="10896600" y="4805174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 Product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24342F-2686-4B15-A83F-8050145953D6}"/>
              </a:ext>
            </a:extLst>
          </p:cNvPr>
          <p:cNvSpPr/>
          <p:nvPr/>
        </p:nvSpPr>
        <p:spPr>
          <a:xfrm>
            <a:off x="83345" y="1676400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</a:t>
            </a:r>
          </a:p>
          <a:p>
            <a:pPr algn="ctr"/>
            <a:r>
              <a:rPr lang="en-US" dirty="0"/>
              <a:t>Vision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709F5E-3A81-42FA-B81E-9C0B743EF7EC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781800" y="4421602"/>
            <a:ext cx="0" cy="3835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FAC392-7444-4A41-A5CD-A9692ED4E90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652713" y="2314571"/>
            <a:ext cx="1" cy="3694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FF58E2-5E82-46A1-A573-D3699D87A528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262314" y="3003119"/>
            <a:ext cx="547686" cy="69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19CB0B-6E84-40BF-A61D-45565A90D4B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710112" y="3322204"/>
            <a:ext cx="0" cy="46122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C9A187-886C-4AB7-9D2A-A7571AFF2A30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319712" y="4102518"/>
            <a:ext cx="54768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873A34D-FB45-4D65-98B3-CD56D180AE83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302545" y="1995486"/>
            <a:ext cx="4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1F62F53-E51A-497F-828C-97042DB0F816}"/>
              </a:ext>
            </a:extLst>
          </p:cNvPr>
          <p:cNvCxnSpPr>
            <a:cxnSpLocks/>
          </p:cNvCxnSpPr>
          <p:nvPr/>
        </p:nvCxnSpPr>
        <p:spPr>
          <a:xfrm>
            <a:off x="7389135" y="5124259"/>
            <a:ext cx="4880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Decision 52">
            <a:extLst>
              <a:ext uri="{FF2B5EF4-FFF2-40B4-BE49-F238E27FC236}">
                <a16:creationId xmlns:a16="http://schemas.microsoft.com/office/drawing/2014/main" id="{FCC4992E-982C-482E-8476-B58F78E32312}"/>
              </a:ext>
            </a:extLst>
          </p:cNvPr>
          <p:cNvSpPr/>
          <p:nvPr/>
        </p:nvSpPr>
        <p:spPr>
          <a:xfrm>
            <a:off x="10120266" y="4971859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50D8CD9-F3EA-45B3-A9EB-A30D6FC80A6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7400" y="5124259"/>
            <a:ext cx="44286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8D2C11-8FBB-4797-A7AA-46221D89988D}"/>
              </a:ext>
            </a:extLst>
          </p:cNvPr>
          <p:cNvCxnSpPr>
            <a:cxnSpLocks/>
            <a:stCxn id="53" idx="3"/>
            <a:endCxn id="20" idx="1"/>
          </p:cNvCxnSpPr>
          <p:nvPr/>
        </p:nvCxnSpPr>
        <p:spPr>
          <a:xfrm>
            <a:off x="10425066" y="5124259"/>
            <a:ext cx="47153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059BB33A-E00F-49F9-899E-B2CF411D7F56}"/>
              </a:ext>
            </a:extLst>
          </p:cNvPr>
          <p:cNvCxnSpPr>
            <a:cxnSpLocks/>
            <a:stCxn id="20" idx="2"/>
          </p:cNvCxnSpPr>
          <p:nvPr/>
        </p:nvCxnSpPr>
        <p:spPr>
          <a:xfrm rot="5400000">
            <a:off x="10882826" y="5733297"/>
            <a:ext cx="913327" cy="333422"/>
          </a:xfrm>
          <a:prstGeom prst="bentConnector3">
            <a:avLst>
              <a:gd name="adj1" fmla="val 99573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F72E391-9D77-4E94-AFD7-477DAE650E5C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10272666" y="5276659"/>
            <a:ext cx="0" cy="760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4D49379-9E62-41C5-A931-8C96630843F9}"/>
              </a:ext>
            </a:extLst>
          </p:cNvPr>
          <p:cNvSpPr txBox="1"/>
          <p:nvPr/>
        </p:nvSpPr>
        <p:spPr>
          <a:xfrm>
            <a:off x="576312" y="5443344"/>
            <a:ext cx="5145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Rounded rectangles are actions (tasks)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Squared rectangles are documents (data)</a:t>
            </a:r>
          </a:p>
        </p:txBody>
      </p:sp>
    </p:spTree>
    <p:extLst>
      <p:ext uri="{BB962C8B-B14F-4D97-AF65-F5344CB8AC3E}">
        <p14:creationId xmlns:p14="http://schemas.microsoft.com/office/powerpoint/2010/main" val="28495502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3A00-2934-4CBF-AAF9-23BA200A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waterfall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843CF-F072-478C-B299-B9B8D2531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6019800" cy="4623816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/>
              <a:t>Developers get a product vision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From it and interaction with stakeholders, they create a software requirements specification (SRS)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From the SRS, they create a software design document (SDD)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Using the SDD, they implement the code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Then they test the software product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When the software is in use, problems are found, leading to maintenance and a new release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C8973-7E36-4023-9B63-7F3DFE534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773936"/>
            <a:ext cx="5410200" cy="4623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name "waterfall" is because each action flows to the next</a:t>
            </a:r>
          </a:p>
          <a:p>
            <a:pPr lvl="1"/>
            <a:r>
              <a:rPr lang="en-US" dirty="0"/>
              <a:t>Like a series of waterfalls</a:t>
            </a:r>
          </a:p>
          <a:p>
            <a:r>
              <a:rPr lang="en-US" dirty="0"/>
              <a:t>In principle, developers never return to an earlier action</a:t>
            </a:r>
          </a:p>
          <a:p>
            <a:r>
              <a:rPr lang="en-US" dirty="0"/>
              <a:t>In practice, earlier actions must always be reexamined because you never get it perfect the first time</a:t>
            </a:r>
          </a:p>
          <a:p>
            <a:r>
              <a:rPr lang="en-US" dirty="0"/>
              <a:t>Even so, the goal is to be a thorough as possible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226622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D013-3918-4C40-80DB-2F229D21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waterfall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BCCB-03CC-419A-8ABA-6834029F0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whole product is specified</a:t>
            </a:r>
          </a:p>
          <a:p>
            <a:r>
              <a:rPr lang="en-US" dirty="0"/>
              <a:t>The project to create it is planned early</a:t>
            </a:r>
          </a:p>
          <a:p>
            <a:r>
              <a:rPr lang="en-US" dirty="0"/>
              <a:t>This approach is important for large and complicated products from a management perspective</a:t>
            </a:r>
          </a:p>
          <a:p>
            <a:pPr lvl="1"/>
            <a:r>
              <a:rPr lang="en-US" dirty="0"/>
              <a:t>Size, cost, delivery dates, etc.</a:t>
            </a:r>
          </a:p>
          <a:p>
            <a:r>
              <a:rPr lang="en-US" dirty="0"/>
              <a:t>By comparing to the plan, it's easy to tell if a product is on-time and on-budget</a:t>
            </a:r>
          </a:p>
          <a:p>
            <a:r>
              <a:rPr lang="en-US" dirty="0"/>
              <a:t>If it isn't, managers can take actions</a:t>
            </a:r>
          </a:p>
          <a:p>
            <a:pPr lvl="1"/>
            <a:r>
              <a:rPr lang="en-US" dirty="0"/>
              <a:t>Increase time, increase budget, reduce scope, etc.</a:t>
            </a:r>
          </a:p>
        </p:txBody>
      </p:sp>
    </p:spTree>
    <p:extLst>
      <p:ext uri="{BB962C8B-B14F-4D97-AF65-F5344CB8AC3E}">
        <p14:creationId xmlns:p14="http://schemas.microsoft.com/office/powerpoint/2010/main" val="11816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E316-D063-4A23-86F9-2010AA68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advantages of waterfall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B09B-B88A-4560-93EE-B3C0900F4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each step is done completely and correctly, all mistakes are found before moving on to the next step</a:t>
            </a:r>
          </a:p>
          <a:p>
            <a:pPr lvl="1"/>
            <a:r>
              <a:rPr lang="en-US" dirty="0"/>
              <a:t>This ends up being the major disadvantage of waterfall, too, since mistakes usually propagate to future steps</a:t>
            </a:r>
          </a:p>
          <a:p>
            <a:r>
              <a:rPr lang="en-US" dirty="0"/>
              <a:t>Good documentation is created for each step</a:t>
            </a:r>
          </a:p>
          <a:p>
            <a:pPr lvl="1"/>
            <a:r>
              <a:rPr lang="en-US" dirty="0"/>
              <a:t>This is really important when new people are added to the project</a:t>
            </a:r>
          </a:p>
          <a:p>
            <a:r>
              <a:rPr lang="en-US" dirty="0"/>
              <a:t>Each phase is distinct, allowing it to be carried out by teams that specialize in that phase</a:t>
            </a:r>
          </a:p>
          <a:p>
            <a:pPr lvl="1"/>
            <a:r>
              <a:rPr lang="en-US" dirty="0"/>
              <a:t>For multiple projects, appropriate teams can be scheduled for maximum efficiency</a:t>
            </a:r>
          </a:p>
        </p:txBody>
      </p:sp>
    </p:spTree>
    <p:extLst>
      <p:ext uri="{BB962C8B-B14F-4D97-AF65-F5344CB8AC3E}">
        <p14:creationId xmlns:p14="http://schemas.microsoft.com/office/powerpoint/2010/main" val="26657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F2CA-3F3E-4E7C-BF88-59EDD69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waterfall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77405-CF1E-4ADE-9FF5-2C35537DB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can't change</a:t>
            </a:r>
          </a:p>
          <a:p>
            <a:pPr lvl="1"/>
            <a:r>
              <a:rPr lang="en-US" dirty="0"/>
              <a:t>But they usually do</a:t>
            </a:r>
          </a:p>
          <a:p>
            <a:pPr lvl="1"/>
            <a:r>
              <a:rPr lang="en-US" dirty="0"/>
              <a:t>If requirements change, all the advantages of </a:t>
            </a:r>
            <a:r>
              <a:rPr lang="en-US"/>
              <a:t>waterfall's predictability </a:t>
            </a:r>
            <a:r>
              <a:rPr lang="en-US" dirty="0"/>
              <a:t>disappear too</a:t>
            </a:r>
          </a:p>
          <a:p>
            <a:r>
              <a:rPr lang="en-US" dirty="0"/>
              <a:t>Even when requirements stay the same, it's hard to be complete and consistent in documenting them</a:t>
            </a:r>
          </a:p>
          <a:p>
            <a:r>
              <a:rPr lang="en-US" dirty="0"/>
              <a:t>Creating all the documentation for waterfall is expensive</a:t>
            </a:r>
          </a:p>
          <a:p>
            <a:r>
              <a:rPr lang="en-US" dirty="0"/>
              <a:t>If you have separate teams for each phase, each team has to learn what has already been done</a:t>
            </a:r>
          </a:p>
        </p:txBody>
      </p:sp>
    </p:spTree>
    <p:extLst>
      <p:ext uri="{BB962C8B-B14F-4D97-AF65-F5344CB8AC3E}">
        <p14:creationId xmlns:p14="http://schemas.microsoft.com/office/powerpoint/2010/main" val="32227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FB56-3EA5-40DF-AC0A-8FDA4A47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disadvantages of waterfall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F745C-8992-4724-AEA5-E12FA909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there are so many teams, a lot of management is needed</a:t>
            </a:r>
          </a:p>
          <a:p>
            <a:pPr lvl="1"/>
            <a:r>
              <a:rPr lang="en-US" dirty="0"/>
              <a:t>Drives up the cost</a:t>
            </a:r>
          </a:p>
          <a:p>
            <a:pPr lvl="1"/>
            <a:r>
              <a:rPr lang="en-US" dirty="0"/>
              <a:t>Heavyweight processes are ones with a lot of documentation and management</a:t>
            </a:r>
          </a:p>
          <a:p>
            <a:r>
              <a:rPr lang="en-US" dirty="0"/>
              <a:t>There's no product until completion of the entire project</a:t>
            </a:r>
          </a:p>
          <a:p>
            <a:pPr lvl="1"/>
            <a:r>
              <a:rPr lang="en-US" dirty="0"/>
              <a:t>Could take years</a:t>
            </a:r>
          </a:p>
          <a:p>
            <a:pPr lvl="1"/>
            <a:r>
              <a:rPr lang="en-US" dirty="0"/>
              <a:t>We don't realize the problems until the product is available</a:t>
            </a:r>
          </a:p>
          <a:p>
            <a:pPr lvl="1"/>
            <a:r>
              <a:rPr lang="en-US" dirty="0"/>
              <a:t>Clients might not want the product anymore</a:t>
            </a:r>
          </a:p>
        </p:txBody>
      </p:sp>
    </p:spTree>
    <p:extLst>
      <p:ext uri="{BB962C8B-B14F-4D97-AF65-F5344CB8AC3E}">
        <p14:creationId xmlns:p14="http://schemas.microsoft.com/office/powerpoint/2010/main" val="37533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5471-33AE-4D24-A2F0-C475AAD0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waterfall or not to waterfall?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D798-58F2-4923-9850-B9229F922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Waterfall was the only process for a long time</a:t>
            </a:r>
          </a:p>
          <a:p>
            <a:r>
              <a:rPr lang="en-US" dirty="0"/>
              <a:t>Its track record isn't great</a:t>
            </a:r>
          </a:p>
          <a:p>
            <a:pPr lvl="1"/>
            <a:r>
              <a:rPr lang="en-US" dirty="0"/>
              <a:t>Success only about 25% of the time historically, but the rate is improving</a:t>
            </a:r>
          </a:p>
          <a:p>
            <a:r>
              <a:rPr lang="en-US" dirty="0"/>
              <a:t>Waterfall only works when the requirements are stable</a:t>
            </a:r>
          </a:p>
          <a:p>
            <a:r>
              <a:rPr lang="en-US" dirty="0"/>
              <a:t>Waterfall has a lot of overhead</a:t>
            </a:r>
          </a:p>
          <a:p>
            <a:pPr lvl="1"/>
            <a:r>
              <a:rPr lang="en-US" dirty="0"/>
              <a:t>Might be justified for large projects</a:t>
            </a:r>
          </a:p>
          <a:p>
            <a:pPr lvl="1"/>
            <a:r>
              <a:rPr lang="en-US" dirty="0"/>
              <a:t>Isn't justified for small projects</a:t>
            </a:r>
          </a:p>
          <a:p>
            <a:r>
              <a:rPr lang="en-US" dirty="0"/>
              <a:t>Use waterfall only for large projects with stable requirements or when there are very high safety, security, or reliability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901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7C72-C149-40A3-A9D2-6E73E1D2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E854-AFC0-4338-83EA-7C0052082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prototype</a:t>
            </a:r>
            <a:r>
              <a:rPr lang="en-US" dirty="0"/>
              <a:t> is a working model of a finished product</a:t>
            </a:r>
          </a:p>
          <a:p>
            <a:pPr lvl="1"/>
            <a:r>
              <a:rPr lang="en-US" dirty="0"/>
              <a:t>It can model a part or the whole</a:t>
            </a:r>
          </a:p>
          <a:p>
            <a:r>
              <a:rPr lang="en-US" dirty="0"/>
              <a:t>Prototypes can help offset problems with the waterfall model</a:t>
            </a:r>
          </a:p>
          <a:p>
            <a:r>
              <a:rPr lang="en-US" dirty="0"/>
              <a:t>Prototypes are particularly helpful with testing out UI decisions</a:t>
            </a:r>
          </a:p>
          <a:p>
            <a:r>
              <a:rPr lang="en-US" dirty="0"/>
              <a:t>Prototypes are easy(</a:t>
            </a:r>
            <a:r>
              <a:rPr lang="en-US" dirty="0" err="1"/>
              <a:t>ish</a:t>
            </a:r>
            <a:r>
              <a:rPr lang="en-US" dirty="0"/>
              <a:t>) to make and change</a:t>
            </a:r>
          </a:p>
          <a:p>
            <a:pPr lvl="1"/>
            <a:r>
              <a:rPr lang="en-US" dirty="0"/>
              <a:t>Try out several!</a:t>
            </a:r>
          </a:p>
          <a:p>
            <a:pPr lvl="1"/>
            <a:r>
              <a:rPr lang="en-US" dirty="0"/>
              <a:t>See which one is the better design</a:t>
            </a:r>
          </a:p>
          <a:p>
            <a:r>
              <a:rPr lang="en-US" b="1" dirty="0"/>
              <a:t>Throwaway prototypes</a:t>
            </a:r>
            <a:r>
              <a:rPr lang="en-US" dirty="0"/>
              <a:t> are just used for making specifications and then thrown out</a:t>
            </a:r>
          </a:p>
          <a:p>
            <a:r>
              <a:rPr lang="en-US" b="1" dirty="0"/>
              <a:t>Evolutionary prototypes</a:t>
            </a:r>
            <a:r>
              <a:rPr lang="en-US" dirty="0"/>
              <a:t> are modified into the final product</a:t>
            </a:r>
          </a:p>
        </p:txBody>
      </p:sp>
    </p:spTree>
    <p:extLst>
      <p:ext uri="{BB962C8B-B14F-4D97-AF65-F5344CB8AC3E}">
        <p14:creationId xmlns:p14="http://schemas.microsoft.com/office/powerpoint/2010/main" val="39868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5206-1120-4E70-BCFB-A8AB0442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716CE-8EBE-4F8E-8653-D5F78E0B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192"/>
            <a:ext cx="4900241" cy="4625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Prototypes can be used within the waterfall model</a:t>
            </a:r>
          </a:p>
          <a:p>
            <a:r>
              <a:rPr lang="en-US" dirty="0"/>
              <a:t>Or they can be used for an entirely prototype-based lifecycle model:</a:t>
            </a:r>
          </a:p>
          <a:p>
            <a:r>
              <a:rPr lang="en-US" dirty="0"/>
              <a:t>This idea is what incremental and agile processes are built around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641387-485A-418F-B281-09777171A321}"/>
              </a:ext>
            </a:extLst>
          </p:cNvPr>
          <p:cNvSpPr/>
          <p:nvPr/>
        </p:nvSpPr>
        <p:spPr>
          <a:xfrm>
            <a:off x="7924800" y="2392824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Design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45ED8-F64F-4F2C-B10A-D44E5E246FE1}"/>
              </a:ext>
            </a:extLst>
          </p:cNvPr>
          <p:cNvSpPr/>
          <p:nvPr/>
        </p:nvSpPr>
        <p:spPr>
          <a:xfrm>
            <a:off x="6172200" y="1600200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</a:t>
            </a:r>
          </a:p>
          <a:p>
            <a:pPr algn="ctr"/>
            <a:r>
              <a:rPr lang="en-US" dirty="0"/>
              <a:t>Vision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74A190-AC22-4139-91BC-6076F5F49D98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391400" y="1919286"/>
            <a:ext cx="127756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73597987-49B4-492E-9117-FE5CF0FAEF80}"/>
              </a:ext>
            </a:extLst>
          </p:cNvPr>
          <p:cNvSpPr/>
          <p:nvPr/>
        </p:nvSpPr>
        <p:spPr>
          <a:xfrm>
            <a:off x="8668967" y="1766886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4B1539-59ED-4C39-A0A4-CA5293085679}"/>
              </a:ext>
            </a:extLst>
          </p:cNvPr>
          <p:cNvSpPr/>
          <p:nvPr/>
        </p:nvSpPr>
        <p:spPr>
          <a:xfrm>
            <a:off x="7924799" y="3319743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Implementation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51FE0-00C6-44F8-AAF1-90FD074BCBAA}"/>
              </a:ext>
            </a:extLst>
          </p:cNvPr>
          <p:cNvSpPr/>
          <p:nvPr/>
        </p:nvSpPr>
        <p:spPr>
          <a:xfrm>
            <a:off x="8211767" y="4242723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Prototype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D66F56-B5FD-4F91-ABDF-6A3A5580A13E}"/>
              </a:ext>
            </a:extLst>
          </p:cNvPr>
          <p:cNvSpPr/>
          <p:nvPr/>
        </p:nvSpPr>
        <p:spPr>
          <a:xfrm>
            <a:off x="7921254" y="5165703"/>
            <a:ext cx="1800225" cy="638171"/>
          </a:xfrm>
          <a:custGeom>
            <a:avLst/>
            <a:gdLst>
              <a:gd name="connsiteX0" fmla="*/ 0 w 1952625"/>
              <a:gd name="connsiteY0" fmla="*/ 117158 h 1171575"/>
              <a:gd name="connsiteX1" fmla="*/ 117158 w 1952625"/>
              <a:gd name="connsiteY1" fmla="*/ 0 h 1171575"/>
              <a:gd name="connsiteX2" fmla="*/ 1835468 w 1952625"/>
              <a:gd name="connsiteY2" fmla="*/ 0 h 1171575"/>
              <a:gd name="connsiteX3" fmla="*/ 1952626 w 1952625"/>
              <a:gd name="connsiteY3" fmla="*/ 117158 h 1171575"/>
              <a:gd name="connsiteX4" fmla="*/ 1952625 w 1952625"/>
              <a:gd name="connsiteY4" fmla="*/ 1054418 h 1171575"/>
              <a:gd name="connsiteX5" fmla="*/ 1835467 w 1952625"/>
              <a:gd name="connsiteY5" fmla="*/ 1171576 h 1171575"/>
              <a:gd name="connsiteX6" fmla="*/ 117158 w 1952625"/>
              <a:gd name="connsiteY6" fmla="*/ 1171575 h 1171575"/>
              <a:gd name="connsiteX7" fmla="*/ 0 w 1952625"/>
              <a:gd name="connsiteY7" fmla="*/ 1054417 h 1171575"/>
              <a:gd name="connsiteX8" fmla="*/ 0 w 1952625"/>
              <a:gd name="connsiteY8" fmla="*/ 11715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2625" h="1171575">
                <a:moveTo>
                  <a:pt x="0" y="117158"/>
                </a:moveTo>
                <a:cubicBezTo>
                  <a:pt x="0" y="52453"/>
                  <a:pt x="52453" y="0"/>
                  <a:pt x="117158" y="0"/>
                </a:cubicBezTo>
                <a:lnTo>
                  <a:pt x="1835468" y="0"/>
                </a:lnTo>
                <a:cubicBezTo>
                  <a:pt x="1900173" y="0"/>
                  <a:pt x="1952626" y="52453"/>
                  <a:pt x="1952626" y="117158"/>
                </a:cubicBezTo>
                <a:cubicBezTo>
                  <a:pt x="1952626" y="429578"/>
                  <a:pt x="1952625" y="741998"/>
                  <a:pt x="1952625" y="1054418"/>
                </a:cubicBezTo>
                <a:cubicBezTo>
                  <a:pt x="1952625" y="1119123"/>
                  <a:pt x="1900172" y="1171576"/>
                  <a:pt x="1835467" y="1171576"/>
                </a:cubicBezTo>
                <a:lnTo>
                  <a:pt x="117158" y="1171575"/>
                </a:lnTo>
                <a:cubicBezTo>
                  <a:pt x="52453" y="1171575"/>
                  <a:pt x="0" y="1119122"/>
                  <a:pt x="0" y="1054417"/>
                </a:cubicBezTo>
                <a:lnTo>
                  <a:pt x="0" y="117158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10514" tIns="110514" rIns="110514" bIns="11051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Demo and Evaluation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2B1B6C-5727-4D84-A6BB-83A39AEB05A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821367" y="2071686"/>
            <a:ext cx="0" cy="3211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D56FBA-748E-42A9-AD4A-3976EBA1F33D}"/>
              </a:ext>
            </a:extLst>
          </p:cNvPr>
          <p:cNvCxnSpPr>
            <a:cxnSpLocks/>
          </p:cNvCxnSpPr>
          <p:nvPr/>
        </p:nvCxnSpPr>
        <p:spPr>
          <a:xfrm>
            <a:off x="8814166" y="3030995"/>
            <a:ext cx="0" cy="2887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F95540-1555-444C-B8E1-6F53D94CE602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821367" y="3955945"/>
            <a:ext cx="0" cy="28677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A7744D-F195-4449-9197-3FC4A3333D7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821367" y="4880894"/>
            <a:ext cx="0" cy="284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A7A9FE66-FCEF-4F1A-9DF2-EB5962B4C114}"/>
              </a:ext>
            </a:extLst>
          </p:cNvPr>
          <p:cNvSpPr/>
          <p:nvPr/>
        </p:nvSpPr>
        <p:spPr>
          <a:xfrm>
            <a:off x="8668967" y="6132106"/>
            <a:ext cx="304800" cy="304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F080A8-D79C-4114-B57B-420924F1AB9B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821367" y="5803874"/>
            <a:ext cx="0" cy="32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48A34F7-AD1C-4E9C-BC38-1E6ECF9959E9}"/>
              </a:ext>
            </a:extLst>
          </p:cNvPr>
          <p:cNvSpPr/>
          <p:nvPr/>
        </p:nvSpPr>
        <p:spPr>
          <a:xfrm>
            <a:off x="6174658" y="5979407"/>
            <a:ext cx="1219200" cy="63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Software Product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3CCAC7-1533-4105-A6E8-A94C3C6660BD}"/>
              </a:ext>
            </a:extLst>
          </p:cNvPr>
          <p:cNvCxnSpPr>
            <a:cxnSpLocks/>
            <a:stCxn id="28" idx="1"/>
            <a:endCxn id="33" idx="3"/>
          </p:cNvCxnSpPr>
          <p:nvPr/>
        </p:nvCxnSpPr>
        <p:spPr>
          <a:xfrm flipH="1">
            <a:off x="7393858" y="6284506"/>
            <a:ext cx="1275109" cy="13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422D8A2-19E2-4590-B425-E9004B8C202E}"/>
              </a:ext>
            </a:extLst>
          </p:cNvPr>
          <p:cNvCxnSpPr>
            <a:cxnSpLocks/>
            <a:stCxn id="28" idx="3"/>
            <a:endCxn id="7" idx="3"/>
          </p:cNvCxnSpPr>
          <p:nvPr/>
        </p:nvCxnSpPr>
        <p:spPr>
          <a:xfrm flipV="1">
            <a:off x="8973767" y="1919286"/>
            <a:ext cx="12700" cy="4365220"/>
          </a:xfrm>
          <a:prstGeom prst="bentConnector3">
            <a:avLst>
              <a:gd name="adj1" fmla="val 1126046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8EBAED7-AD82-4681-BAFC-57D0F38EA022}"/>
              </a:ext>
            </a:extLst>
          </p:cNvPr>
          <p:cNvSpPr txBox="1"/>
          <p:nvPr/>
        </p:nvSpPr>
        <p:spPr>
          <a:xfrm>
            <a:off x="7260320" y="6279024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Complete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B86300-597B-4DAE-9BC8-3E84A6140967}"/>
              </a:ext>
            </a:extLst>
          </p:cNvPr>
          <p:cNvSpPr txBox="1"/>
          <p:nvPr/>
        </p:nvSpPr>
        <p:spPr>
          <a:xfrm>
            <a:off x="8763000" y="6279024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Incomplete</a:t>
            </a:r>
          </a:p>
        </p:txBody>
      </p:sp>
    </p:spTree>
    <p:extLst>
      <p:ext uri="{BB962C8B-B14F-4D97-AF65-F5344CB8AC3E}">
        <p14:creationId xmlns:p14="http://schemas.microsoft.com/office/powerpoint/2010/main" val="41974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2984-ECC5-4F95-B1A7-F77A21F8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 acceptance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AB0B-79FA-448E-B878-C43BAA5BA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when a PBI is done?</a:t>
            </a:r>
          </a:p>
          <a:p>
            <a:r>
              <a:rPr lang="en-US" dirty="0"/>
              <a:t>Acceptance criteria are checks a user can do to see if a PBI is finished and correct</a:t>
            </a:r>
          </a:p>
          <a:p>
            <a:r>
              <a:rPr lang="en-US" dirty="0"/>
              <a:t>Often, these form a test suite used by developers</a:t>
            </a:r>
          </a:p>
          <a:p>
            <a:r>
              <a:rPr lang="en-US" dirty="0"/>
              <a:t>Following the same pattern of steady refinement, high-priority PBIs should have detailed acceptance criteria</a:t>
            </a:r>
          </a:p>
          <a:p>
            <a:pPr lvl="1"/>
            <a:r>
              <a:rPr lang="en-US" dirty="0"/>
              <a:t>These acceptance criteria might be further refined during the sprint</a:t>
            </a:r>
          </a:p>
        </p:txBody>
      </p:sp>
    </p:spTree>
    <p:extLst>
      <p:ext uri="{BB962C8B-B14F-4D97-AF65-F5344CB8AC3E}">
        <p14:creationId xmlns:p14="http://schemas.microsoft.com/office/powerpoint/2010/main" val="32403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7BBC-729B-499A-A48E-22844E85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F6C3-7E51-4C30-B640-EB5EEFD9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to specifications are easy to handle</a:t>
            </a:r>
          </a:p>
          <a:p>
            <a:r>
              <a:rPr lang="en-US" dirty="0"/>
              <a:t>Customers are more likely to get what they want (since they get regular opportunities for feedback)</a:t>
            </a:r>
          </a:p>
          <a:p>
            <a:r>
              <a:rPr lang="en-US" dirty="0"/>
              <a:t>Customers can get (potentially) useful software quickly</a:t>
            </a:r>
          </a:p>
          <a:p>
            <a:r>
              <a:rPr lang="en-US" dirty="0"/>
              <a:t>Not much documentation or management is needed</a:t>
            </a:r>
          </a:p>
          <a:p>
            <a:pPr lvl="1"/>
            <a:r>
              <a:rPr lang="en-US" b="1" dirty="0"/>
              <a:t>Lightweight</a:t>
            </a:r>
            <a:r>
              <a:rPr lang="en-US" dirty="0"/>
              <a:t>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1449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A632-E4D0-4506-99F5-FA8B8FBB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5FCA0-54B5-4987-AF5D-0BD18DE94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the planning of a process like waterfall</a:t>
            </a:r>
          </a:p>
          <a:p>
            <a:pPr lvl="1"/>
            <a:r>
              <a:rPr lang="en-US" dirty="0"/>
              <a:t>It's hard to predict a reasonable deadline for the final product</a:t>
            </a:r>
          </a:p>
          <a:p>
            <a:pPr lvl="1"/>
            <a:r>
              <a:rPr lang="en-US" dirty="0"/>
              <a:t>It's hard to predict the budget</a:t>
            </a:r>
          </a:p>
          <a:p>
            <a:r>
              <a:rPr lang="en-US" dirty="0"/>
              <a:t>Product design might be bad since the product evolved without following a plan</a:t>
            </a:r>
          </a:p>
          <a:p>
            <a:pPr lvl="1"/>
            <a:r>
              <a:rPr lang="en-US" dirty="0"/>
              <a:t>The biggest problem here is maintainability: How can new features be added?</a:t>
            </a:r>
          </a:p>
          <a:p>
            <a:r>
              <a:rPr lang="en-US" dirty="0"/>
              <a:t>An undisciplined process can have poor quality control</a:t>
            </a:r>
          </a:p>
          <a:p>
            <a:pPr lvl="1"/>
            <a:r>
              <a:rPr lang="en-US" dirty="0"/>
              <a:t>The product might be unreliable or buggy</a:t>
            </a:r>
          </a:p>
        </p:txBody>
      </p:sp>
    </p:spTree>
    <p:extLst>
      <p:ext uri="{BB962C8B-B14F-4D97-AF65-F5344CB8AC3E}">
        <p14:creationId xmlns:p14="http://schemas.microsoft.com/office/powerpoint/2010/main" val="146957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4FAA-0AF3-4A85-8588-FD848690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6135-1BD8-40F7-93B7-68188400E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risk</a:t>
            </a:r>
            <a:r>
              <a:rPr lang="en-US" dirty="0"/>
              <a:t> is an event with negative consequences</a:t>
            </a:r>
          </a:p>
          <a:p>
            <a:pPr lvl="1"/>
            <a:r>
              <a:rPr lang="en-US" dirty="0"/>
              <a:t>Losing source code</a:t>
            </a:r>
          </a:p>
          <a:p>
            <a:pPr lvl="1"/>
            <a:r>
              <a:rPr lang="en-US" dirty="0"/>
              <a:t>Losing a team member</a:t>
            </a:r>
          </a:p>
          <a:p>
            <a:pPr lvl="1"/>
            <a:r>
              <a:rPr lang="en-US" dirty="0"/>
              <a:t>Finding an unexpected design flaw</a:t>
            </a:r>
          </a:p>
          <a:p>
            <a:pPr lvl="1"/>
            <a:r>
              <a:rPr lang="en-US" dirty="0"/>
              <a:t>Underestimating the time needed to write a piece of code</a:t>
            </a:r>
          </a:p>
          <a:p>
            <a:r>
              <a:rPr lang="en-US" dirty="0"/>
              <a:t>Business people think about risk a lot</a:t>
            </a:r>
          </a:p>
          <a:p>
            <a:r>
              <a:rPr lang="en-US" dirty="0"/>
              <a:t>Risk management is identifying, analyzing, controlling, or mitigating risks</a:t>
            </a:r>
          </a:p>
          <a:p>
            <a:r>
              <a:rPr lang="en-US" dirty="0"/>
              <a:t>Risk management </a:t>
            </a:r>
            <a:r>
              <a:rPr lang="en-US" i="1" dirty="0"/>
              <a:t>should</a:t>
            </a:r>
            <a:r>
              <a:rPr lang="en-US" dirty="0"/>
              <a:t> be incorporated into all software lifecycle processes</a:t>
            </a:r>
          </a:p>
        </p:txBody>
      </p:sp>
    </p:spTree>
    <p:extLst>
      <p:ext uri="{BB962C8B-B14F-4D97-AF65-F5344CB8AC3E}">
        <p14:creationId xmlns:p14="http://schemas.microsoft.com/office/powerpoint/2010/main" val="41301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F518E8-466C-4010-9102-AEECE362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86446"/>
            <a:ext cx="7268901" cy="5216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4C3993-BCDA-4486-A1B4-52A0CAD8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model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6982E13-3F6F-4182-9FAC-AFE9FCC8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57150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spiral model is built around risk management</a:t>
            </a:r>
          </a:p>
          <a:p>
            <a:r>
              <a:rPr lang="en-US" dirty="0"/>
              <a:t>Multiple cycles are used</a:t>
            </a:r>
          </a:p>
          <a:p>
            <a:r>
              <a:rPr lang="en-US" dirty="0"/>
              <a:t>Each cycle starts by looking at goals</a:t>
            </a:r>
          </a:p>
          <a:p>
            <a:r>
              <a:rPr lang="en-US" dirty="0"/>
              <a:t>Then evaluate different approaches to the goals in terms of risk</a:t>
            </a:r>
          </a:p>
          <a:p>
            <a:r>
              <a:rPr lang="en-US" dirty="0"/>
              <a:t>The model on the right shows how the spiral model can be applied to waterfall</a:t>
            </a:r>
          </a:p>
        </p:txBody>
      </p:sp>
    </p:spTree>
    <p:extLst>
      <p:ext uri="{BB962C8B-B14F-4D97-AF65-F5344CB8AC3E}">
        <p14:creationId xmlns:p14="http://schemas.microsoft.com/office/powerpoint/2010/main" val="10597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0DB-85F1-402A-81DF-E610BC79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and Incremental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B76A-20BB-446D-95FD-66B5ECC18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74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83001C-35F4-403A-8D4F-CE0087D5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and Incremental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2EB17-6492-4554-84D4-BCA7121EA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</a:t>
            </a:r>
            <a:r>
              <a:rPr lang="en-US" b="1" dirty="0"/>
              <a:t>iterative process</a:t>
            </a:r>
            <a:r>
              <a:rPr lang="en-US" dirty="0"/>
              <a:t> contains repeated tasks</a:t>
            </a:r>
          </a:p>
          <a:p>
            <a:pPr lvl="1"/>
            <a:r>
              <a:rPr lang="en-US" dirty="0"/>
              <a:t>Example: While debugging code, you might run tests, do fixes, run tests, do fixes, and so on</a:t>
            </a:r>
          </a:p>
          <a:p>
            <a:r>
              <a:rPr lang="en-US" dirty="0"/>
              <a:t>An </a:t>
            </a:r>
            <a:r>
              <a:rPr lang="en-US" b="1" dirty="0"/>
              <a:t>incremental process</a:t>
            </a:r>
            <a:r>
              <a:rPr lang="en-US" dirty="0"/>
              <a:t> produces output in parts</a:t>
            </a:r>
          </a:p>
          <a:p>
            <a:r>
              <a:rPr lang="en-US" dirty="0"/>
              <a:t>Processes can be either iterative or incremental, both iterative and incremental, or neither</a:t>
            </a:r>
          </a:p>
          <a:p>
            <a:r>
              <a:rPr lang="en-US" dirty="0"/>
              <a:t>The purest version of waterfall is </a:t>
            </a:r>
            <a:r>
              <a:rPr lang="en-US" i="1" dirty="0"/>
              <a:t>neither</a:t>
            </a:r>
          </a:p>
          <a:p>
            <a:pPr lvl="1"/>
            <a:r>
              <a:rPr lang="en-US" dirty="0"/>
              <a:t>It's not iterative because each phase is separate and not repeated</a:t>
            </a:r>
          </a:p>
          <a:p>
            <a:pPr lvl="1"/>
            <a:r>
              <a:rPr lang="en-US" dirty="0"/>
              <a:t>It's not incremental because a working product is only available at the end</a:t>
            </a:r>
          </a:p>
        </p:txBody>
      </p:sp>
    </p:spTree>
    <p:extLst>
      <p:ext uri="{BB962C8B-B14F-4D97-AF65-F5344CB8AC3E}">
        <p14:creationId xmlns:p14="http://schemas.microsoft.com/office/powerpoint/2010/main" val="40347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DB88-6612-4536-9708-8CD810BF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7CDA-C308-4CBF-889E-500202FE2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Iteration is the main way you get quality</a:t>
            </a:r>
          </a:p>
          <a:p>
            <a:pPr lvl="1"/>
            <a:r>
              <a:rPr lang="en-US" dirty="0"/>
              <a:t>It's just so hard to get it right the first time!</a:t>
            </a:r>
          </a:p>
          <a:p>
            <a:pPr lvl="1"/>
            <a:r>
              <a:rPr lang="en-US" dirty="0"/>
              <a:t>Software development still involves significant trial and error</a:t>
            </a:r>
          </a:p>
          <a:p>
            <a:r>
              <a:rPr lang="en-US" dirty="0"/>
              <a:t>Even the waterfall model usually has iterative steps in practice</a:t>
            </a:r>
          </a:p>
          <a:p>
            <a:r>
              <a:rPr lang="en-US" dirty="0"/>
              <a:t>Prototype evolution is iterative</a:t>
            </a:r>
          </a:p>
          <a:p>
            <a:r>
              <a:rPr lang="en-US" dirty="0"/>
              <a:t>The spiral process is iterative</a:t>
            </a:r>
          </a:p>
          <a:p>
            <a:r>
              <a:rPr lang="en-US" dirty="0"/>
              <a:t>The problem with iteration is </a:t>
            </a:r>
            <a:r>
              <a:rPr lang="en-US" b="1" dirty="0"/>
              <a:t>rework</a:t>
            </a:r>
          </a:p>
          <a:p>
            <a:pPr lvl="1"/>
            <a:r>
              <a:rPr lang="en-US" dirty="0"/>
              <a:t>Redoing or throwing out previous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E3CB-3EE0-4FE8-8619-BC5D8442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8EFE-0793-4B7D-93E6-2B21FD2A5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Iteration is found lurking everywhere to greater or lesser degrees, but being incremental is more binary</a:t>
            </a:r>
          </a:p>
          <a:p>
            <a:r>
              <a:rPr lang="en-US" dirty="0"/>
              <a:t>To be incremental, final products must be produced along the way</a:t>
            </a:r>
          </a:p>
          <a:p>
            <a:r>
              <a:rPr lang="en-US" dirty="0"/>
              <a:t>Waterfall is </a:t>
            </a:r>
            <a:r>
              <a:rPr lang="en-US" i="1" dirty="0"/>
              <a:t>not</a:t>
            </a:r>
            <a:r>
              <a:rPr lang="en-US" dirty="0"/>
              <a:t> incremental because the products produced along the way are just used for the next step</a:t>
            </a:r>
          </a:p>
        </p:txBody>
      </p:sp>
    </p:spTree>
    <p:extLst>
      <p:ext uri="{BB962C8B-B14F-4D97-AF65-F5344CB8AC3E}">
        <p14:creationId xmlns:p14="http://schemas.microsoft.com/office/powerpoint/2010/main" val="17928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3CFE-74EB-4D7E-8975-F74A9D1E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Unified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E305-3B98-4304-829B-429F2248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Rational Unified Process (RUP)</a:t>
            </a:r>
            <a:r>
              <a:rPr lang="en-US" dirty="0"/>
              <a:t> is a process that is both iterative and incremental</a:t>
            </a:r>
          </a:p>
          <a:p>
            <a:r>
              <a:rPr lang="en-US" dirty="0"/>
              <a:t>Pure RUP is now rarely used, but it was a step in the evolution of modern agile methods</a:t>
            </a:r>
          </a:p>
          <a:p>
            <a:r>
              <a:rPr lang="en-US" dirty="0"/>
              <a:t>RUP creates products in increments called </a:t>
            </a:r>
            <a:r>
              <a:rPr lang="en-US" b="1" dirty="0"/>
              <a:t>releases</a:t>
            </a:r>
            <a:r>
              <a:rPr lang="en-US" dirty="0"/>
              <a:t> made during a </a:t>
            </a:r>
            <a:r>
              <a:rPr lang="en-US" b="1" dirty="0"/>
              <a:t>cycle</a:t>
            </a:r>
          </a:p>
          <a:p>
            <a:pPr lvl="1"/>
            <a:r>
              <a:rPr lang="en-US" dirty="0"/>
              <a:t>Each release is a working product</a:t>
            </a:r>
          </a:p>
          <a:p>
            <a:r>
              <a:rPr lang="en-US" dirty="0"/>
              <a:t>Each cycle has four phases: inception, elaboration, construction, and transition</a:t>
            </a:r>
          </a:p>
          <a:p>
            <a:r>
              <a:rPr lang="en-US" dirty="0"/>
              <a:t>Each phase has iterations divided into five workflows: requirements, analysis, design, implementation, and test</a:t>
            </a:r>
          </a:p>
        </p:txBody>
      </p:sp>
    </p:spTree>
    <p:extLst>
      <p:ext uri="{BB962C8B-B14F-4D97-AF65-F5344CB8AC3E}">
        <p14:creationId xmlns:p14="http://schemas.microsoft.com/office/powerpoint/2010/main" val="321357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28F8-1408-46AD-8335-89E37BF8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74B9B-548A-41EE-B89C-96975EFA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Versions of waterfall were the only commonly used software development model until the 1990s</a:t>
            </a:r>
          </a:p>
          <a:p>
            <a:r>
              <a:rPr lang="en-US" dirty="0"/>
              <a:t>A lot of people were unhappy with it</a:t>
            </a:r>
          </a:p>
          <a:p>
            <a:r>
              <a:rPr lang="en-US" dirty="0"/>
              <a:t>In response, some developers created the Agile Manifesto, a statement about developing software that was diametrically opposed to waterfall</a:t>
            </a:r>
          </a:p>
          <a:p>
            <a:r>
              <a:rPr lang="en-US" dirty="0"/>
              <a:t>The ideas caught on, and many developers embraced the idea, creating a series of different methods</a:t>
            </a:r>
          </a:p>
          <a:p>
            <a:r>
              <a:rPr lang="en-US" dirty="0"/>
              <a:t>Sometimes businesses claimed to be changing over to agile methods but really just renamed parts of their waterfall approach</a:t>
            </a:r>
          </a:p>
        </p:txBody>
      </p:sp>
    </p:spTree>
    <p:extLst>
      <p:ext uri="{BB962C8B-B14F-4D97-AF65-F5344CB8AC3E}">
        <p14:creationId xmlns:p14="http://schemas.microsoft.com/office/powerpoint/2010/main" val="37210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3756</TotalTime>
  <Words>7955</Words>
  <Application>Microsoft Office PowerPoint</Application>
  <PresentationFormat>Widescreen</PresentationFormat>
  <Paragraphs>933</Paragraphs>
  <Slides>126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4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COMP 3100</vt:lpstr>
      <vt:lpstr>Last time</vt:lpstr>
      <vt:lpstr>Questions?</vt:lpstr>
      <vt:lpstr>Back to Scrum</vt:lpstr>
      <vt:lpstr>User stories</vt:lpstr>
      <vt:lpstr>User story abstraction</vt:lpstr>
      <vt:lpstr>PBI priorities</vt:lpstr>
      <vt:lpstr>PBI effort estimates</vt:lpstr>
      <vt:lpstr>PBI acceptance criteria</vt:lpstr>
      <vt:lpstr>Product backlog refinement</vt:lpstr>
      <vt:lpstr>Estimating work and timeline</vt:lpstr>
      <vt:lpstr>Velocity</vt:lpstr>
      <vt:lpstr>Creating the sprint backlog</vt:lpstr>
      <vt:lpstr>Sprinting</vt:lpstr>
      <vt:lpstr>Burn charts</vt:lpstr>
      <vt:lpstr>Kanban boards</vt:lpstr>
      <vt:lpstr>Definition of done</vt:lpstr>
      <vt:lpstr>Sprint review</vt:lpstr>
      <vt:lpstr>Sprint retrospective</vt:lpstr>
      <vt:lpstr>Other Scrum practices</vt:lpstr>
      <vt:lpstr>Review</vt:lpstr>
      <vt:lpstr>Exam format</vt:lpstr>
      <vt:lpstr>Managerial software engineering concerns</vt:lpstr>
      <vt:lpstr>Technical software engineering concerns</vt:lpstr>
      <vt:lpstr>Questions when building software products </vt:lpstr>
      <vt:lpstr>Management</vt:lpstr>
      <vt:lpstr>Aspects of a project that must be managed</vt:lpstr>
      <vt:lpstr>Project management iron triangle</vt:lpstr>
      <vt:lpstr>Software development methods</vt:lpstr>
      <vt:lpstr>Requirements and design</vt:lpstr>
      <vt:lpstr>Implementation</vt:lpstr>
      <vt:lpstr>Version Control</vt:lpstr>
      <vt:lpstr>Version control</vt:lpstr>
      <vt:lpstr>Repository</vt:lpstr>
      <vt:lpstr>Actions</vt:lpstr>
      <vt:lpstr>Visualization of development</vt:lpstr>
      <vt:lpstr>Popular version control systems</vt:lpstr>
      <vt:lpstr>Philosophy of Git</vt:lpstr>
      <vt:lpstr>Git process</vt:lpstr>
      <vt:lpstr>GitHub</vt:lpstr>
      <vt:lpstr>Requirements</vt:lpstr>
      <vt:lpstr>Stakeholders</vt:lpstr>
      <vt:lpstr>Stakeholder needs</vt:lpstr>
      <vt:lpstr>Functional requirements</vt:lpstr>
      <vt:lpstr>Non-functional requirements</vt:lpstr>
      <vt:lpstr>Levels of abstraction</vt:lpstr>
      <vt:lpstr>More levels of abstraction</vt:lpstr>
      <vt:lpstr>Requirements in traditional processes</vt:lpstr>
      <vt:lpstr>Problems with requirements in traditional processes</vt:lpstr>
      <vt:lpstr>Requirements in agile processes</vt:lpstr>
      <vt:lpstr>How Scrum tries to make changing requirements cheap and easy</vt:lpstr>
      <vt:lpstr>Stating specifications in traditional processes</vt:lpstr>
      <vt:lpstr>Testable requirements</vt:lpstr>
      <vt:lpstr>Requirements traceability</vt:lpstr>
      <vt:lpstr>Stating specifications in agile processes</vt:lpstr>
      <vt:lpstr>User voice form</vt:lpstr>
      <vt:lpstr>Eliciting stakeholder needs in traditional processes</vt:lpstr>
      <vt:lpstr>Eliciting stakeholder needs in agile processes</vt:lpstr>
      <vt:lpstr>Requirements management in traditional processes</vt:lpstr>
      <vt:lpstr>Requirements management in agile processes</vt:lpstr>
      <vt:lpstr>Requirements modeling</vt:lpstr>
      <vt:lpstr>Kinds of requirements modeling</vt:lpstr>
      <vt:lpstr>UML</vt:lpstr>
      <vt:lpstr>Modeling</vt:lpstr>
      <vt:lpstr>System modeling</vt:lpstr>
      <vt:lpstr>UML</vt:lpstr>
      <vt:lpstr>Activity diagrams</vt:lpstr>
      <vt:lpstr>More detailed activity model</vt:lpstr>
      <vt:lpstr>Data-driven modeling</vt:lpstr>
      <vt:lpstr>Use case diagrams</vt:lpstr>
      <vt:lpstr>Sequence diagrams</vt:lpstr>
      <vt:lpstr>State diagrams</vt:lpstr>
      <vt:lpstr>Event-driven modeling</vt:lpstr>
      <vt:lpstr>Structural models</vt:lpstr>
      <vt:lpstr>Class diagrams</vt:lpstr>
      <vt:lpstr>Relationships</vt:lpstr>
      <vt:lpstr>Generalization</vt:lpstr>
      <vt:lpstr>Aggregation</vt:lpstr>
      <vt:lpstr>Software Processes</vt:lpstr>
      <vt:lpstr>Software processes</vt:lpstr>
      <vt:lpstr>Waterfall lifecycle model</vt:lpstr>
      <vt:lpstr>More on waterfall</vt:lpstr>
      <vt:lpstr>Advantages of waterfall</vt:lpstr>
      <vt:lpstr>More advantages of waterfall</vt:lpstr>
      <vt:lpstr>Disadvantages of waterfall</vt:lpstr>
      <vt:lpstr>More disadvantages of waterfall</vt:lpstr>
      <vt:lpstr>To waterfall or not to waterfall?</vt:lpstr>
      <vt:lpstr>Prototyping</vt:lpstr>
      <vt:lpstr>Prototyping process</vt:lpstr>
      <vt:lpstr>Advantages of prototyping</vt:lpstr>
      <vt:lpstr>Disadvantages of prototyping</vt:lpstr>
      <vt:lpstr>Risk management</vt:lpstr>
      <vt:lpstr>Spiral model</vt:lpstr>
      <vt:lpstr>Iterative and Incremental Processes</vt:lpstr>
      <vt:lpstr>Iterative and Incremental Processes</vt:lpstr>
      <vt:lpstr>Iterative processes</vt:lpstr>
      <vt:lpstr>Incremental processes</vt:lpstr>
      <vt:lpstr>Rational Unified Process</vt:lpstr>
      <vt:lpstr>Agile</vt:lpstr>
      <vt:lpstr>Agile manifesto</vt:lpstr>
      <vt:lpstr>Agile characteristics</vt:lpstr>
      <vt:lpstr>Agile lifecycle</vt:lpstr>
      <vt:lpstr>Agile advantages</vt:lpstr>
      <vt:lpstr>Agile disadvantages</vt:lpstr>
      <vt:lpstr>Scrum</vt:lpstr>
      <vt:lpstr>Scrum process</vt:lpstr>
      <vt:lpstr>Sprints</vt:lpstr>
      <vt:lpstr>Scrum roles</vt:lpstr>
      <vt:lpstr>Scrum artifacts</vt:lpstr>
      <vt:lpstr>Scrum activities</vt:lpstr>
      <vt:lpstr>Managing the product backlog</vt:lpstr>
      <vt:lpstr>PBI priorities</vt:lpstr>
      <vt:lpstr>PBI effort estimates</vt:lpstr>
      <vt:lpstr>PBI acceptance criteria</vt:lpstr>
      <vt:lpstr>Product backlog refinement</vt:lpstr>
      <vt:lpstr>Estimating work and timeline</vt:lpstr>
      <vt:lpstr>Velocity</vt:lpstr>
      <vt:lpstr>Sprinting</vt:lpstr>
      <vt:lpstr>Burn charts</vt:lpstr>
      <vt:lpstr>Kanban boards</vt:lpstr>
      <vt:lpstr>Sprint review</vt:lpstr>
      <vt:lpstr>Sprint retrospective</vt:lpstr>
      <vt:lpstr>Quiz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402</cp:revision>
  <dcterms:created xsi:type="dcterms:W3CDTF">2009-08-24T20:26:10Z</dcterms:created>
  <dcterms:modified xsi:type="dcterms:W3CDTF">2024-09-17T20:52:09Z</dcterms:modified>
</cp:coreProperties>
</file>